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0" roundtripDataSignature="AMtx7mi8HUfNRM06ClDnaAU9zPULtAe0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E0133E-C4A6-43DE-854C-56D82DFB6DF8}">
  <a:tblStyle styleId="{F6E0133E-C4A6-43DE-854C-56D82DFB6D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533520" y="764280"/>
            <a:ext cx="6704640" cy="37713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372840" cy="5025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399200" y="0"/>
            <a:ext cx="3372840" cy="5025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9555480"/>
            <a:ext cx="3372840" cy="50256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399200" y="9555480"/>
            <a:ext cx="3372840" cy="50256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notes"/>
          <p:cNvSpPr/>
          <p:nvPr>
            <p:ph idx="2" type="sldImg"/>
          </p:nvPr>
        </p:nvSpPr>
        <p:spPr>
          <a:xfrm>
            <a:off x="685800" y="1143000"/>
            <a:ext cx="5486040" cy="308592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 name="Google Shape;77;p1:notes"/>
          <p:cNvSpPr txBox="1"/>
          <p:nvPr>
            <p:ph idx="1" type="body"/>
          </p:nvPr>
        </p:nvSpPr>
        <p:spPr>
          <a:xfrm>
            <a:off x="685800" y="4400640"/>
            <a:ext cx="548604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78" name="Google Shape;78;p1: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45cdbfa85_7_90: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gc45cdbfa85_7_90: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03" name="Google Shape;203;gc45cdbfa85_7_90: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7571e58bf_1_41: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3" name="Google Shape;213;gc7571e58bf_1_41: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14" name="Google Shape;214;gc7571e58bf_1_41: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45cdbfa85_7_100: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6" name="Google Shape;226;gc45cdbfa85_7_100: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27" name="Google Shape;227;gc45cdbfa85_7_100: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7571e58bf_1_91: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6" name="Google Shape;236;gc7571e58bf_1_91: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37" name="Google Shape;237;gc7571e58bf_1_91: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c7571e58bf_1_51: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6" name="Google Shape;246;gc7571e58bf_1_51: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47" name="Google Shape;247;gc7571e58bf_1_51: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c7571e58bf_1_59: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1" name="Google Shape;261;gc7571e58bf_1_59: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62" name="Google Shape;262;gc7571e58bf_1_59: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c3586ba9d1_0_33: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3" name="Google Shape;273;gc3586ba9d1_0_33: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74" name="Google Shape;274;gc3586ba9d1_0_33: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c3586ba9d1_0_43: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5" name="Google Shape;285;gc3586ba9d1_0_43: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86" name="Google Shape;286;gc3586ba9d1_0_43: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35afd971c_11_8: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8" name="Google Shape;298;gc35afd971c_11_8: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299" name="Google Shape;299;gc35afd971c_11_8: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35afd971c_11_20: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1" name="Google Shape;311;gc35afd971c_11_20: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12" name="Google Shape;312;gc35afd971c_11_20: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c45cdbfa85_6_0: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 name="Google Shape;87;gc45cdbfa85_6_0: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355600" lvl="0" marL="457200" rtl="0" algn="l">
              <a:spcBef>
                <a:spcPts val="0"/>
              </a:spcBef>
              <a:spcAft>
                <a:spcPts val="0"/>
              </a:spcAft>
              <a:buSzPts val="2000"/>
              <a:buFont typeface="Arial"/>
              <a:buChar char="-"/>
            </a:pPr>
            <a:r>
              <a:rPr lang="en-GB" sz="2000"/>
              <a:t>The marriage of Edge computing representing computation at the edge of the Network and Artificial Intelligence has resulted in a futuristic field called Edge AI</a:t>
            </a:r>
            <a:endParaRPr sz="2000"/>
          </a:p>
          <a:p>
            <a:pPr indent="-355600" lvl="0" marL="457200" rtl="0" algn="l">
              <a:spcBef>
                <a:spcPts val="0"/>
              </a:spcBef>
              <a:spcAft>
                <a:spcPts val="0"/>
              </a:spcAft>
              <a:buSzPts val="2000"/>
              <a:buChar char="-"/>
            </a:pPr>
            <a:r>
              <a:rPr lang="en-GB" sz="2000"/>
              <a:t>Edge AI defines the ability of Edge devices to harness AI capabilities to do a variety of tasks</a:t>
            </a:r>
            <a:endParaRPr sz="2000"/>
          </a:p>
          <a:p>
            <a:pPr indent="-355600" lvl="0" marL="457200" rtl="0" algn="l">
              <a:spcBef>
                <a:spcPts val="0"/>
              </a:spcBef>
              <a:spcAft>
                <a:spcPts val="0"/>
              </a:spcAft>
              <a:buSzPts val="2000"/>
              <a:buChar char="-"/>
            </a:pPr>
            <a:r>
              <a:rPr lang="en-GB" sz="2000"/>
              <a:t>Such systems tend to process the data that is usually gathered by edge and IoT devices locally</a:t>
            </a:r>
            <a:endParaRPr sz="2000"/>
          </a:p>
          <a:p>
            <a:pPr indent="-355600" lvl="0" marL="457200" rtl="0" algn="l">
              <a:spcBef>
                <a:spcPts val="0"/>
              </a:spcBef>
              <a:spcAft>
                <a:spcPts val="0"/>
              </a:spcAft>
              <a:buSzPts val="2000"/>
              <a:buChar char="-"/>
            </a:pPr>
            <a:r>
              <a:rPr lang="en-GB" sz="2000"/>
              <a:t>This eliminates privacy and security issues related to data transfer as well as reduces network latency and waiting times</a:t>
            </a:r>
            <a:endParaRPr sz="2000"/>
          </a:p>
          <a:p>
            <a:pPr indent="-355600" lvl="0" marL="457200" rtl="0" algn="l">
              <a:spcBef>
                <a:spcPts val="0"/>
              </a:spcBef>
              <a:spcAft>
                <a:spcPts val="0"/>
              </a:spcAft>
              <a:buSzPts val="2000"/>
              <a:buChar char="-"/>
            </a:pPr>
            <a:r>
              <a:rPr lang="en-GB" sz="2000"/>
              <a:t>On another hand, the market of Edge AI is exponentially growing and estimated to reach 1 trillion dollars by 2023</a:t>
            </a:r>
            <a:endParaRPr sz="2000"/>
          </a:p>
          <a:p>
            <a:pPr indent="-355600" lvl="0" marL="457200" rtl="0" algn="l">
              <a:spcBef>
                <a:spcPts val="0"/>
              </a:spcBef>
              <a:spcAft>
                <a:spcPts val="0"/>
              </a:spcAft>
              <a:buSzPts val="2000"/>
              <a:buChar char="-"/>
            </a:pPr>
            <a:r>
              <a:rPr lang="en-GB" sz="2000"/>
              <a:t>Edge AI systems are already emerging, a couple of examples would be Amazon’s Alexa and Google Home. Further development in the field can lead to wearable products, smarter watches and futuristic gadgets</a:t>
            </a:r>
            <a:endParaRPr sz="2000"/>
          </a:p>
        </p:txBody>
      </p:sp>
      <p:sp>
        <p:nvSpPr>
          <p:cNvPr id="88" name="Google Shape;88;gc45cdbfa85_6_0: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c7571e58bf_1_75: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4" name="Google Shape;324;gc7571e58bf_1_75: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25" name="Google Shape;325;gc7571e58bf_1_75: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c364a43e8f_1_0: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5" name="Google Shape;335;gc364a43e8f_1_0: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36" name="Google Shape;336;gc364a43e8f_1_0: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7571e58bf_0_131: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5" name="Google Shape;345;gc7571e58bf_0_131: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46" name="Google Shape;346;gc7571e58bf_0_131: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c606393018_0_111: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5" name="Google Shape;355;gc606393018_0_111: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56" name="Google Shape;356;gc606393018_0_111: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c7571e58bf_0_168: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7" name="Google Shape;367;gc7571e58bf_0_168: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68" name="Google Shape;368;gc7571e58bf_0_168: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c606393018_0_147: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9" name="Google Shape;379;gc606393018_0_147: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380" name="Google Shape;380;gc606393018_0_147: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c35afd971c_8_126: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4" name="Google Shape;424;gc35afd971c_8_126: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425" name="Google Shape;425;gc35afd971c_8_126: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c606393018_0_20: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8" name="Google Shape;438;gc606393018_0_20: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439" name="Google Shape;439;gc606393018_0_20: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c35afd971c_8_206: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9" name="Google Shape;489;gc35afd971c_8_206: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490" name="Google Shape;490;gc35afd971c_8_206: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c5cb3c3ad3_0_182: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0" name="Google Shape;500;gc5cb3c3ad3_0_182: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01" name="Google Shape;501;gc5cb3c3ad3_0_182: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432f96a94_0_65: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 name="Google Shape;110;gc432f96a94_0_65: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355600" lvl="0" marL="457200" rtl="0" algn="l">
              <a:spcBef>
                <a:spcPts val="0"/>
              </a:spcBef>
              <a:spcAft>
                <a:spcPts val="0"/>
              </a:spcAft>
              <a:buSzPts val="2000"/>
              <a:buChar char="-"/>
            </a:pPr>
            <a:r>
              <a:rPr lang="en-GB" sz="2000"/>
              <a:t>A new trend called Tiny Machine Learning is rapidly evolving with the aim of </a:t>
            </a:r>
            <a:r>
              <a:rPr lang="en-GB" sz="2000"/>
              <a:t>equipping</a:t>
            </a:r>
            <a:r>
              <a:rPr lang="en-GB" sz="2000"/>
              <a:t> power and memory constrained platforms with the possibility to run ML models</a:t>
            </a:r>
            <a:endParaRPr sz="2000"/>
          </a:p>
          <a:p>
            <a:pPr indent="-355600" lvl="0" marL="457200" rtl="0" algn="l">
              <a:spcBef>
                <a:spcPts val="0"/>
              </a:spcBef>
              <a:spcAft>
                <a:spcPts val="0"/>
              </a:spcAft>
              <a:buSzPts val="2000"/>
              <a:buChar char="-"/>
            </a:pPr>
            <a:r>
              <a:rPr lang="en-GB" sz="2000"/>
              <a:t>Optimization techniques focused at the hardware and software are crucial</a:t>
            </a:r>
            <a:endParaRPr sz="2000"/>
          </a:p>
          <a:p>
            <a:pPr indent="-355600" lvl="0" marL="457200" rtl="0" algn="l">
              <a:spcBef>
                <a:spcPts val="0"/>
              </a:spcBef>
              <a:spcAft>
                <a:spcPts val="0"/>
              </a:spcAft>
              <a:buSzPts val="2000"/>
              <a:buChar char="-"/>
            </a:pPr>
            <a:r>
              <a:rPr lang="en-GB" sz="2000"/>
              <a:t>For instance, Google launched its high-performance AI Acceleration chip called the TPU</a:t>
            </a:r>
            <a:endParaRPr sz="2000"/>
          </a:p>
          <a:p>
            <a:pPr indent="-355600" lvl="0" marL="457200" rtl="0" algn="l">
              <a:spcBef>
                <a:spcPts val="0"/>
              </a:spcBef>
              <a:spcAft>
                <a:spcPts val="0"/>
              </a:spcAft>
              <a:buSzPts val="2000"/>
              <a:buChar char="-"/>
            </a:pPr>
            <a:r>
              <a:rPr lang="en-GB" sz="2000"/>
              <a:t>The TPU was initially used in Google’s datacenters</a:t>
            </a:r>
            <a:endParaRPr sz="2000"/>
          </a:p>
          <a:p>
            <a:pPr indent="-355600" lvl="0" marL="457200" rtl="0" algn="l">
              <a:spcBef>
                <a:spcPts val="0"/>
              </a:spcBef>
              <a:spcAft>
                <a:spcPts val="0"/>
              </a:spcAft>
              <a:buSzPts val="2000"/>
              <a:buChar char="-"/>
            </a:pPr>
            <a:r>
              <a:rPr lang="en-GB" sz="2000"/>
              <a:t>A much smaller version of the TPU called the Edge TPU was designed enabling the acceleration of ML workloads at the Edge</a:t>
            </a:r>
            <a:endParaRPr sz="2000"/>
          </a:p>
          <a:p>
            <a:pPr indent="-355600" lvl="0" marL="457200" rtl="0" algn="l">
              <a:spcBef>
                <a:spcPts val="0"/>
              </a:spcBef>
              <a:spcAft>
                <a:spcPts val="0"/>
              </a:spcAft>
              <a:buSzPts val="2000"/>
              <a:buChar char="-"/>
            </a:pPr>
            <a:r>
              <a:rPr lang="en-GB" sz="2000"/>
              <a:t>The figure illustrates the difference in dimensions between the initial TPU and the Edge TPU</a:t>
            </a:r>
            <a:endParaRPr sz="2000"/>
          </a:p>
          <a:p>
            <a:pPr indent="-355600" lvl="0" marL="457200" rtl="0" algn="l">
              <a:spcBef>
                <a:spcPts val="0"/>
              </a:spcBef>
              <a:spcAft>
                <a:spcPts val="0"/>
              </a:spcAft>
              <a:buSzPts val="2000"/>
              <a:buChar char="-"/>
            </a:pPr>
            <a:r>
              <a:rPr lang="en-GB" sz="2000"/>
              <a:t>This furhter confirms the importance of Edge AI </a:t>
            </a:r>
            <a:endParaRPr sz="2000"/>
          </a:p>
          <a:p>
            <a:pPr indent="-355600" lvl="0" marL="457200" rtl="0" algn="l">
              <a:spcBef>
                <a:spcPts val="0"/>
              </a:spcBef>
              <a:spcAft>
                <a:spcPts val="0"/>
              </a:spcAft>
              <a:buSzPts val="2000"/>
              <a:buChar char="-"/>
            </a:pPr>
            <a:r>
              <a:rPr lang="en-GB" sz="2000"/>
              <a:t>An example that highlights software optimization techniques would be distributed ML using DSE methodology</a:t>
            </a:r>
            <a:endParaRPr sz="2000"/>
          </a:p>
        </p:txBody>
      </p:sp>
      <p:sp>
        <p:nvSpPr>
          <p:cNvPr id="111" name="Google Shape;111;gc432f96a94_0_65: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c35afd971c_8_173: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3" name="Google Shape;533;gc35afd971c_8_173: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34" name="Google Shape;534;gc35afd971c_8_173: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c5cb3c3ad3_0_125: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6" name="Google Shape;546;gc5cb3c3ad3_0_125: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47" name="Google Shape;547;gc5cb3c3ad3_0_125: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c35afd971c_8_4: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0" name="Google Shape;590;gc35afd971c_8_4: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591" name="Google Shape;591;gc35afd971c_8_4: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c5cb3c3ad3_0_3: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2" name="Google Shape;602;gc5cb3c3ad3_0_3: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603" name="Google Shape;603;gc5cb3c3ad3_0_3: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c35afd971c_8_54: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7" name="Google Shape;667;gc35afd971c_8_54: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668" name="Google Shape;668;gc35afd971c_8_54: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c45cdbfa85_4_36: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1" name="Google Shape;681;gc45cdbfa85_4_36: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682" name="Google Shape;682;gc45cdbfa85_4_36: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c7571e58bf_0_48: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3" name="Google Shape;693;gc7571e58bf_0_48: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694" name="Google Shape;694;gc7571e58bf_0_48: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c7571e58bf_0_58: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5" name="Google Shape;705;gc7571e58bf_0_58: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706" name="Google Shape;706;gc7571e58bf_0_58: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c606393018_0_9: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7" name="Google Shape;717;gc606393018_0_9: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718" name="Google Shape;718;gc606393018_0_9: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c35afd971c_8_279: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8" name="Google Shape;728;gc35afd971c_8_279: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729" name="Google Shape;729;gc35afd971c_8_279: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45cdbfa85_7_52: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 name="Google Shape;125;gc45cdbfa85_7_52: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GB" sz="2000"/>
              <a:t>The DSE generates a mapping of operations able to distribute the inference of ML models across multiple hardware devices including the Edge TPU in a very efficient manner</a:t>
            </a:r>
            <a:endParaRPr sz="2000"/>
          </a:p>
          <a:p>
            <a:pPr indent="-355600" lvl="0" marL="457200" rtl="0" algn="l">
              <a:spcBef>
                <a:spcPts val="0"/>
              </a:spcBef>
              <a:spcAft>
                <a:spcPts val="0"/>
              </a:spcAft>
              <a:buSzPts val="2000"/>
              <a:buChar char="-"/>
            </a:pPr>
            <a:r>
              <a:rPr lang="en-GB" sz="2000">
                <a:solidFill>
                  <a:schemeClr val="dk1"/>
                </a:solidFill>
              </a:rPr>
              <a:t>It is possible to deploy TensorFlow models on the Coral Edge TPU once a set of requirements is fulfilled</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Most importantly</a:t>
            </a:r>
            <a:endParaRPr sz="2000">
              <a:solidFill>
                <a:schemeClr val="dk1"/>
              </a:solidFill>
            </a:endParaRPr>
          </a:p>
          <a:p>
            <a:pPr indent="-355600" lvl="1" marL="914400" rtl="0" algn="l">
              <a:spcBef>
                <a:spcPts val="0"/>
              </a:spcBef>
              <a:spcAft>
                <a:spcPts val="0"/>
              </a:spcAft>
              <a:buSzPts val="2000"/>
              <a:buChar char="-"/>
            </a:pPr>
            <a:r>
              <a:rPr lang="en-GB" sz="2000">
                <a:solidFill>
                  <a:schemeClr val="dk1"/>
                </a:solidFill>
              </a:rPr>
              <a:t>Full integer quantization of the model’s parameters</a:t>
            </a:r>
            <a:endParaRPr sz="2000">
              <a:solidFill>
                <a:schemeClr val="dk1"/>
              </a:solidFill>
            </a:endParaRPr>
          </a:p>
          <a:p>
            <a:pPr indent="-355600" lvl="1" marL="914400" rtl="0" algn="l">
              <a:spcBef>
                <a:spcPts val="0"/>
              </a:spcBef>
              <a:spcAft>
                <a:spcPts val="0"/>
              </a:spcAft>
              <a:buSzPts val="2000"/>
              <a:buChar char="-"/>
            </a:pPr>
            <a:r>
              <a:rPr lang="en-GB" sz="2000">
                <a:solidFill>
                  <a:schemeClr val="dk1"/>
                </a:solidFill>
              </a:rPr>
              <a:t>The model needs to be compiled specifically for the Edge TPU</a:t>
            </a:r>
            <a:endParaRPr sz="2000">
              <a:solidFill>
                <a:schemeClr val="dk1"/>
              </a:solidFill>
            </a:endParaRPr>
          </a:p>
          <a:p>
            <a:pPr indent="-355600" lvl="0" marL="457200" rtl="0" algn="l">
              <a:spcBef>
                <a:spcPts val="0"/>
              </a:spcBef>
              <a:spcAft>
                <a:spcPts val="0"/>
              </a:spcAft>
              <a:buSzPts val="2000"/>
              <a:buChar char="-"/>
            </a:pPr>
            <a:r>
              <a:rPr lang="en-GB" sz="2000">
                <a:solidFill>
                  <a:schemeClr val="dk1"/>
                </a:solidFill>
              </a:rPr>
              <a:t> The full workflow needed to deploy a TensorFlow model on the Edge TPU is as follows</a:t>
            </a:r>
            <a:endParaRPr sz="2000"/>
          </a:p>
        </p:txBody>
      </p:sp>
      <p:sp>
        <p:nvSpPr>
          <p:cNvPr id="126" name="Google Shape;126;gc45cdbfa85_7_52: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c606393018_0_134: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9" name="Google Shape;739;gc606393018_0_134: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740" name="Google Shape;740;gc606393018_0_134: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c7571e58bf_0_158: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1" name="Google Shape;751;gc7571e58bf_0_158: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752" name="Google Shape;752;gc7571e58bf_0_158: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c7571e58bf_0_121: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3" name="Google Shape;763;gc7571e58bf_0_121: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764" name="Google Shape;764;gc7571e58bf_0_121: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c606393018_0_71: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3" name="Google Shape;773;gc606393018_0_71: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774" name="Google Shape;774;gc606393018_0_71: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c7571e58bf_0_1: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0" name="Google Shape;790;gc7571e58bf_0_1: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791" name="Google Shape;791;gc7571e58bf_0_1: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45cdbfa85_7_71: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 name="Google Shape;138;gc45cdbfa85_7_71: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39" name="Google Shape;139;gc45cdbfa85_7_71: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45cdbfa85_7_42: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gc45cdbfa85_7_42: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52" name="Google Shape;152;gc45cdbfa85_7_42: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7571e58bf_1_3: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4" name="Google Shape;164;gc7571e58bf_1_3: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
        <p:nvSpPr>
          <p:cNvPr id="165" name="Google Shape;165;gc7571e58bf_1_3: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45cdbfa85_7_21: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 name="Google Shape;176;gc45cdbfa85_7_21: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000"/>
              <a:t>Virtualization is the logical abstraction of the underlying hardware devices within a network, through software implementation. The abstraction decouples the control from hardware, and makes it easier to modify, manage, and upgrade.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A parameter synchronization model specifies when each worker commits its gradients to the PS and whether it should be synchronized with updates from other workers; it critically affects convergence speed of model training. Three representative synchronization models, BSP, SSP and TAP, have been compared in (Hsieh et al. 2017), which proves that BSP and SSP guarantee model convergence whereas TAP does not.</a:t>
            </a:r>
            <a:endParaRPr sz="2000"/>
          </a:p>
        </p:txBody>
      </p:sp>
      <p:sp>
        <p:nvSpPr>
          <p:cNvPr id="177" name="Google Shape;177;gc45cdbfa85_7_21: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3586ba9d1_0_11:notes"/>
          <p:cNvSpPr/>
          <p:nvPr>
            <p:ph idx="2" type="sldImg"/>
          </p:nvPr>
        </p:nvSpPr>
        <p:spPr>
          <a:xfrm>
            <a:off x="685800" y="1143000"/>
            <a:ext cx="5486100" cy="3085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 name="Google Shape;187;gc3586ba9d1_0_11:notes"/>
          <p:cNvSpPr txBox="1"/>
          <p:nvPr>
            <p:ph idx="1" type="body"/>
          </p:nvPr>
        </p:nvSpPr>
        <p:spPr>
          <a:xfrm>
            <a:off x="685800" y="4400640"/>
            <a:ext cx="5486100" cy="360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000"/>
              <a:t>Virtualization is the logical abstraction of the underlying hardware devices within a network, through software implementation. The abstraction decouples the control from hardware, and makes it easier to modify, manage, and upgrade.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A parameter synchronization model specifies when each worker commits its gradients to the PS and whether it should be synchronized with updates from other workers; it critically affects convergence speed of model training. Three representative synchronization models, BSP, SSP and TAP, have been compared in (Hsieh et al. 2017), which proves that BSP and SSP guarantee model convergence whereas TAP does not.</a:t>
            </a:r>
            <a:endParaRPr sz="2000"/>
          </a:p>
        </p:txBody>
      </p:sp>
      <p:sp>
        <p:nvSpPr>
          <p:cNvPr id="188" name="Google Shape;188;gc3586ba9d1_0_11: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 name="Shape 15"/>
        <p:cNvGrpSpPr/>
        <p:nvPr/>
      </p:nvGrpSpPr>
      <p:grpSpPr>
        <a:xfrm>
          <a:off x="0" y="0"/>
          <a:ext cx="0" cy="0"/>
          <a:chOff x="0" y="0"/>
          <a:chExt cx="0" cy="0"/>
        </a:xfrm>
      </p:grpSpPr>
      <p:sp>
        <p:nvSpPr>
          <p:cNvPr id="16" name="Google Shape;16;p2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4" name="Shape 54"/>
        <p:cNvGrpSpPr/>
        <p:nvPr/>
      </p:nvGrpSpPr>
      <p:grpSpPr>
        <a:xfrm>
          <a:off x="0" y="0"/>
          <a:ext cx="0" cy="0"/>
          <a:chOff x="0" y="0"/>
          <a:chExt cx="0" cy="0"/>
        </a:xfrm>
      </p:grpSpPr>
      <p:sp>
        <p:nvSpPr>
          <p:cNvPr id="55" name="Google Shape;55;p35"/>
          <p:cNvSpPr txBox="1"/>
          <p:nvPr>
            <p:ph type="title"/>
          </p:nvPr>
        </p:nvSpPr>
        <p:spPr>
          <a:xfrm>
            <a:off x="425520" y="994320"/>
            <a:ext cx="11345040" cy="41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5"/>
          <p:cNvSpPr txBox="1"/>
          <p:nvPr>
            <p:ph idx="1" type="body"/>
          </p:nvPr>
        </p:nvSpPr>
        <p:spPr>
          <a:xfrm>
            <a:off x="425520" y="1978560"/>
            <a:ext cx="11345040" cy="607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35"/>
          <p:cNvSpPr txBox="1"/>
          <p:nvPr>
            <p:ph idx="2" type="body"/>
          </p:nvPr>
        </p:nvSpPr>
        <p:spPr>
          <a:xfrm>
            <a:off x="425520" y="2643840"/>
            <a:ext cx="11345040" cy="607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35"/>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9" name="Shape 59"/>
        <p:cNvGrpSpPr/>
        <p:nvPr/>
      </p:nvGrpSpPr>
      <p:grpSpPr>
        <a:xfrm>
          <a:off x="0" y="0"/>
          <a:ext cx="0" cy="0"/>
          <a:chOff x="0" y="0"/>
          <a:chExt cx="0" cy="0"/>
        </a:xfrm>
      </p:grpSpPr>
      <p:sp>
        <p:nvSpPr>
          <p:cNvPr id="60" name="Google Shape;60;p36"/>
          <p:cNvSpPr txBox="1"/>
          <p:nvPr>
            <p:ph type="title"/>
          </p:nvPr>
        </p:nvSpPr>
        <p:spPr>
          <a:xfrm>
            <a:off x="425520" y="994320"/>
            <a:ext cx="11345040" cy="41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6"/>
          <p:cNvSpPr txBox="1"/>
          <p:nvPr>
            <p:ph idx="1" type="body"/>
          </p:nvPr>
        </p:nvSpPr>
        <p:spPr>
          <a:xfrm>
            <a:off x="425520" y="1978560"/>
            <a:ext cx="5536080" cy="607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36"/>
          <p:cNvSpPr txBox="1"/>
          <p:nvPr>
            <p:ph idx="2" type="body"/>
          </p:nvPr>
        </p:nvSpPr>
        <p:spPr>
          <a:xfrm>
            <a:off x="6238800" y="1978560"/>
            <a:ext cx="5536080" cy="607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 name="Google Shape;63;p36"/>
          <p:cNvSpPr txBox="1"/>
          <p:nvPr>
            <p:ph idx="3" type="body"/>
          </p:nvPr>
        </p:nvSpPr>
        <p:spPr>
          <a:xfrm>
            <a:off x="425520" y="2643840"/>
            <a:ext cx="5536080" cy="607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4" name="Google Shape;64;p36"/>
          <p:cNvSpPr txBox="1"/>
          <p:nvPr>
            <p:ph idx="4" type="body"/>
          </p:nvPr>
        </p:nvSpPr>
        <p:spPr>
          <a:xfrm>
            <a:off x="6238800" y="2643840"/>
            <a:ext cx="5536080" cy="607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5" name="Google Shape;65;p3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6" name="Shape 66"/>
        <p:cNvGrpSpPr/>
        <p:nvPr/>
      </p:nvGrpSpPr>
      <p:grpSpPr>
        <a:xfrm>
          <a:off x="0" y="0"/>
          <a:ext cx="0" cy="0"/>
          <a:chOff x="0" y="0"/>
          <a:chExt cx="0" cy="0"/>
        </a:xfrm>
      </p:grpSpPr>
      <p:sp>
        <p:nvSpPr>
          <p:cNvPr id="67" name="Google Shape;67;p37"/>
          <p:cNvSpPr txBox="1"/>
          <p:nvPr>
            <p:ph type="title"/>
          </p:nvPr>
        </p:nvSpPr>
        <p:spPr>
          <a:xfrm>
            <a:off x="425520" y="994320"/>
            <a:ext cx="11345040" cy="41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7"/>
          <p:cNvSpPr txBox="1"/>
          <p:nvPr>
            <p:ph idx="1" type="body"/>
          </p:nvPr>
        </p:nvSpPr>
        <p:spPr>
          <a:xfrm>
            <a:off x="425520" y="1978560"/>
            <a:ext cx="3652920" cy="607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9" name="Google Shape;69;p37"/>
          <p:cNvSpPr txBox="1"/>
          <p:nvPr>
            <p:ph idx="2" type="body"/>
          </p:nvPr>
        </p:nvSpPr>
        <p:spPr>
          <a:xfrm>
            <a:off x="4261320" y="1978560"/>
            <a:ext cx="3652920" cy="607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0" name="Google Shape;70;p37"/>
          <p:cNvSpPr txBox="1"/>
          <p:nvPr>
            <p:ph idx="3" type="body"/>
          </p:nvPr>
        </p:nvSpPr>
        <p:spPr>
          <a:xfrm>
            <a:off x="8097480" y="1978560"/>
            <a:ext cx="3652920" cy="607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1" name="Google Shape;71;p37"/>
          <p:cNvSpPr txBox="1"/>
          <p:nvPr>
            <p:ph idx="4" type="body"/>
          </p:nvPr>
        </p:nvSpPr>
        <p:spPr>
          <a:xfrm>
            <a:off x="425520" y="2643840"/>
            <a:ext cx="3652920" cy="607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 name="Google Shape;72;p37"/>
          <p:cNvSpPr txBox="1"/>
          <p:nvPr>
            <p:ph idx="5" type="body"/>
          </p:nvPr>
        </p:nvSpPr>
        <p:spPr>
          <a:xfrm>
            <a:off x="4261320" y="2643840"/>
            <a:ext cx="3652920" cy="607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3" name="Google Shape;73;p37"/>
          <p:cNvSpPr txBox="1"/>
          <p:nvPr>
            <p:ph idx="6" type="body"/>
          </p:nvPr>
        </p:nvSpPr>
        <p:spPr>
          <a:xfrm>
            <a:off x="8097480" y="2643840"/>
            <a:ext cx="3652920" cy="607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4" name="Google Shape;74;p37"/>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7" name="Shape 17"/>
        <p:cNvGrpSpPr/>
        <p:nvPr/>
      </p:nvGrpSpPr>
      <p:grpSpPr>
        <a:xfrm>
          <a:off x="0" y="0"/>
          <a:ext cx="0" cy="0"/>
          <a:chOff x="0" y="0"/>
          <a:chExt cx="0" cy="0"/>
        </a:xfrm>
      </p:grpSpPr>
      <p:sp>
        <p:nvSpPr>
          <p:cNvPr id="18" name="Google Shape;18;p27"/>
          <p:cNvSpPr txBox="1"/>
          <p:nvPr>
            <p:ph type="title"/>
          </p:nvPr>
        </p:nvSpPr>
        <p:spPr>
          <a:xfrm>
            <a:off x="425520" y="994320"/>
            <a:ext cx="11345040" cy="41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7"/>
          <p:cNvSpPr txBox="1"/>
          <p:nvPr>
            <p:ph idx="1" type="subTitle"/>
          </p:nvPr>
        </p:nvSpPr>
        <p:spPr>
          <a:xfrm>
            <a:off x="425520" y="1978560"/>
            <a:ext cx="11345040" cy="12736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7"/>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1" name="Shape 21"/>
        <p:cNvGrpSpPr/>
        <p:nvPr/>
      </p:nvGrpSpPr>
      <p:grpSpPr>
        <a:xfrm>
          <a:off x="0" y="0"/>
          <a:ext cx="0" cy="0"/>
          <a:chOff x="0" y="0"/>
          <a:chExt cx="0" cy="0"/>
        </a:xfrm>
      </p:grpSpPr>
      <p:sp>
        <p:nvSpPr>
          <p:cNvPr id="22" name="Google Shape;22;p28"/>
          <p:cNvSpPr txBox="1"/>
          <p:nvPr>
            <p:ph type="title"/>
          </p:nvPr>
        </p:nvSpPr>
        <p:spPr>
          <a:xfrm>
            <a:off x="425520" y="994320"/>
            <a:ext cx="11345040" cy="41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8"/>
          <p:cNvSpPr txBox="1"/>
          <p:nvPr>
            <p:ph idx="1" type="body"/>
          </p:nvPr>
        </p:nvSpPr>
        <p:spPr>
          <a:xfrm>
            <a:off x="425520" y="1978560"/>
            <a:ext cx="11345040" cy="1273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 name="Google Shape;24;p2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5" name="Shape 25"/>
        <p:cNvGrpSpPr/>
        <p:nvPr/>
      </p:nvGrpSpPr>
      <p:grpSpPr>
        <a:xfrm>
          <a:off x="0" y="0"/>
          <a:ext cx="0" cy="0"/>
          <a:chOff x="0" y="0"/>
          <a:chExt cx="0" cy="0"/>
        </a:xfrm>
      </p:grpSpPr>
      <p:sp>
        <p:nvSpPr>
          <p:cNvPr id="26" name="Google Shape;26;p29"/>
          <p:cNvSpPr txBox="1"/>
          <p:nvPr>
            <p:ph type="title"/>
          </p:nvPr>
        </p:nvSpPr>
        <p:spPr>
          <a:xfrm>
            <a:off x="425520" y="994320"/>
            <a:ext cx="11345040" cy="41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9"/>
          <p:cNvSpPr txBox="1"/>
          <p:nvPr>
            <p:ph idx="1" type="body"/>
          </p:nvPr>
        </p:nvSpPr>
        <p:spPr>
          <a:xfrm>
            <a:off x="425520" y="1978560"/>
            <a:ext cx="5536080" cy="1273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 name="Google Shape;28;p29"/>
          <p:cNvSpPr txBox="1"/>
          <p:nvPr>
            <p:ph idx="2" type="body"/>
          </p:nvPr>
        </p:nvSpPr>
        <p:spPr>
          <a:xfrm>
            <a:off x="6238800" y="1978560"/>
            <a:ext cx="5536080" cy="1273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29"/>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30"/>
          <p:cNvSpPr txBox="1"/>
          <p:nvPr>
            <p:ph type="title"/>
          </p:nvPr>
        </p:nvSpPr>
        <p:spPr>
          <a:xfrm>
            <a:off x="425520" y="994320"/>
            <a:ext cx="11345040" cy="41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3" name="Shape 33"/>
        <p:cNvGrpSpPr/>
        <p:nvPr/>
      </p:nvGrpSpPr>
      <p:grpSpPr>
        <a:xfrm>
          <a:off x="0" y="0"/>
          <a:ext cx="0" cy="0"/>
          <a:chOff x="0" y="0"/>
          <a:chExt cx="0" cy="0"/>
        </a:xfrm>
      </p:grpSpPr>
      <p:sp>
        <p:nvSpPr>
          <p:cNvPr id="34" name="Google Shape;34;p31"/>
          <p:cNvSpPr txBox="1"/>
          <p:nvPr>
            <p:ph idx="1" type="subTitle"/>
          </p:nvPr>
        </p:nvSpPr>
        <p:spPr>
          <a:xfrm>
            <a:off x="425520" y="994320"/>
            <a:ext cx="11345040" cy="19018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6" name="Shape 36"/>
        <p:cNvGrpSpPr/>
        <p:nvPr/>
      </p:nvGrpSpPr>
      <p:grpSpPr>
        <a:xfrm>
          <a:off x="0" y="0"/>
          <a:ext cx="0" cy="0"/>
          <a:chOff x="0" y="0"/>
          <a:chExt cx="0" cy="0"/>
        </a:xfrm>
      </p:grpSpPr>
      <p:sp>
        <p:nvSpPr>
          <p:cNvPr id="37" name="Google Shape;37;p32"/>
          <p:cNvSpPr txBox="1"/>
          <p:nvPr>
            <p:ph type="title"/>
          </p:nvPr>
        </p:nvSpPr>
        <p:spPr>
          <a:xfrm>
            <a:off x="425520" y="994320"/>
            <a:ext cx="11345040" cy="41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2"/>
          <p:cNvSpPr txBox="1"/>
          <p:nvPr>
            <p:ph idx="1" type="body"/>
          </p:nvPr>
        </p:nvSpPr>
        <p:spPr>
          <a:xfrm>
            <a:off x="425520" y="1978560"/>
            <a:ext cx="5536080" cy="607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32"/>
          <p:cNvSpPr txBox="1"/>
          <p:nvPr>
            <p:ph idx="2" type="body"/>
          </p:nvPr>
        </p:nvSpPr>
        <p:spPr>
          <a:xfrm>
            <a:off x="6238800" y="1978560"/>
            <a:ext cx="5536080" cy="1273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32"/>
          <p:cNvSpPr txBox="1"/>
          <p:nvPr>
            <p:ph idx="3" type="body"/>
          </p:nvPr>
        </p:nvSpPr>
        <p:spPr>
          <a:xfrm>
            <a:off x="425520" y="2643840"/>
            <a:ext cx="5536080" cy="607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3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2" name="Shape 42"/>
        <p:cNvGrpSpPr/>
        <p:nvPr/>
      </p:nvGrpSpPr>
      <p:grpSpPr>
        <a:xfrm>
          <a:off x="0" y="0"/>
          <a:ext cx="0" cy="0"/>
          <a:chOff x="0" y="0"/>
          <a:chExt cx="0" cy="0"/>
        </a:xfrm>
      </p:grpSpPr>
      <p:sp>
        <p:nvSpPr>
          <p:cNvPr id="43" name="Google Shape;43;p33"/>
          <p:cNvSpPr txBox="1"/>
          <p:nvPr>
            <p:ph type="title"/>
          </p:nvPr>
        </p:nvSpPr>
        <p:spPr>
          <a:xfrm>
            <a:off x="425520" y="994320"/>
            <a:ext cx="11345040" cy="41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3"/>
          <p:cNvSpPr txBox="1"/>
          <p:nvPr>
            <p:ph idx="1" type="body"/>
          </p:nvPr>
        </p:nvSpPr>
        <p:spPr>
          <a:xfrm>
            <a:off x="425520" y="1978560"/>
            <a:ext cx="5536080" cy="12736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33"/>
          <p:cNvSpPr txBox="1"/>
          <p:nvPr>
            <p:ph idx="2" type="body"/>
          </p:nvPr>
        </p:nvSpPr>
        <p:spPr>
          <a:xfrm>
            <a:off x="6238800" y="1978560"/>
            <a:ext cx="5536080" cy="607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33"/>
          <p:cNvSpPr txBox="1"/>
          <p:nvPr>
            <p:ph idx="3" type="body"/>
          </p:nvPr>
        </p:nvSpPr>
        <p:spPr>
          <a:xfrm>
            <a:off x="6238800" y="2643840"/>
            <a:ext cx="5536080" cy="607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3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8" name="Shape 48"/>
        <p:cNvGrpSpPr/>
        <p:nvPr/>
      </p:nvGrpSpPr>
      <p:grpSpPr>
        <a:xfrm>
          <a:off x="0" y="0"/>
          <a:ext cx="0" cy="0"/>
          <a:chOff x="0" y="0"/>
          <a:chExt cx="0" cy="0"/>
        </a:xfrm>
      </p:grpSpPr>
      <p:sp>
        <p:nvSpPr>
          <p:cNvPr id="49" name="Google Shape;49;p34"/>
          <p:cNvSpPr txBox="1"/>
          <p:nvPr>
            <p:ph type="title"/>
          </p:nvPr>
        </p:nvSpPr>
        <p:spPr>
          <a:xfrm>
            <a:off x="425520" y="994320"/>
            <a:ext cx="11345040" cy="410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4"/>
          <p:cNvSpPr txBox="1"/>
          <p:nvPr>
            <p:ph idx="1" type="body"/>
          </p:nvPr>
        </p:nvSpPr>
        <p:spPr>
          <a:xfrm>
            <a:off x="425520" y="1978560"/>
            <a:ext cx="5536080" cy="607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34"/>
          <p:cNvSpPr txBox="1"/>
          <p:nvPr>
            <p:ph idx="2" type="body"/>
          </p:nvPr>
        </p:nvSpPr>
        <p:spPr>
          <a:xfrm>
            <a:off x="6238800" y="1978560"/>
            <a:ext cx="5536080" cy="607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34"/>
          <p:cNvSpPr txBox="1"/>
          <p:nvPr>
            <p:ph idx="3" type="body"/>
          </p:nvPr>
        </p:nvSpPr>
        <p:spPr>
          <a:xfrm>
            <a:off x="425520" y="2643840"/>
            <a:ext cx="11345040" cy="607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3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lvl1pPr lvl="0">
              <a:buNone/>
              <a:defRPr sz="1300">
                <a:solidFill>
                  <a:srgbClr val="000000"/>
                </a:solidFill>
                <a:latin typeface="Arial"/>
                <a:ea typeface="Arial"/>
                <a:cs typeface="Arial"/>
                <a:sym typeface="Arial"/>
              </a:defRPr>
            </a:lvl1pPr>
            <a:lvl2pPr lvl="1">
              <a:buNone/>
              <a:defRPr sz="1300">
                <a:solidFill>
                  <a:srgbClr val="000000"/>
                </a:solidFill>
                <a:latin typeface="Arial"/>
                <a:ea typeface="Arial"/>
                <a:cs typeface="Arial"/>
                <a:sym typeface="Arial"/>
              </a:defRPr>
            </a:lvl2pPr>
            <a:lvl3pPr lvl="2">
              <a:buNone/>
              <a:defRPr sz="1300">
                <a:solidFill>
                  <a:srgbClr val="000000"/>
                </a:solidFill>
                <a:latin typeface="Arial"/>
                <a:ea typeface="Arial"/>
                <a:cs typeface="Arial"/>
                <a:sym typeface="Arial"/>
              </a:defRPr>
            </a:lvl3pPr>
            <a:lvl4pPr lvl="3">
              <a:buNone/>
              <a:defRPr sz="1300">
                <a:solidFill>
                  <a:srgbClr val="000000"/>
                </a:solidFill>
                <a:latin typeface="Arial"/>
                <a:ea typeface="Arial"/>
                <a:cs typeface="Arial"/>
                <a:sym typeface="Arial"/>
              </a:defRPr>
            </a:lvl4pPr>
            <a:lvl5pPr lvl="4">
              <a:buNone/>
              <a:defRPr sz="1300">
                <a:solidFill>
                  <a:srgbClr val="000000"/>
                </a:solidFill>
                <a:latin typeface="Arial"/>
                <a:ea typeface="Arial"/>
                <a:cs typeface="Arial"/>
                <a:sym typeface="Arial"/>
              </a:defRPr>
            </a:lvl5pPr>
            <a:lvl6pPr lvl="5">
              <a:buNone/>
              <a:defRPr sz="1300">
                <a:solidFill>
                  <a:srgbClr val="000000"/>
                </a:solidFill>
                <a:latin typeface="Arial"/>
                <a:ea typeface="Arial"/>
                <a:cs typeface="Arial"/>
                <a:sym typeface="Arial"/>
              </a:defRPr>
            </a:lvl6pPr>
            <a:lvl7pPr lvl="6">
              <a:buNone/>
              <a:defRPr sz="1300">
                <a:solidFill>
                  <a:srgbClr val="000000"/>
                </a:solidFill>
                <a:latin typeface="Arial"/>
                <a:ea typeface="Arial"/>
                <a:cs typeface="Arial"/>
                <a:sym typeface="Arial"/>
              </a:defRPr>
            </a:lvl7pPr>
            <a:lvl8pPr lvl="7">
              <a:buNone/>
              <a:defRPr sz="1300">
                <a:solidFill>
                  <a:srgbClr val="000000"/>
                </a:solidFill>
                <a:latin typeface="Arial"/>
                <a:ea typeface="Arial"/>
                <a:cs typeface="Arial"/>
                <a:sym typeface="Arial"/>
              </a:defRPr>
            </a:lvl8pPr>
            <a:lvl9pPr lvl="8">
              <a:buNone/>
              <a:defRPr sz="13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23"/>
          <p:cNvSpPr txBox="1"/>
          <p:nvPr>
            <p:ph idx="1" type="body"/>
          </p:nvPr>
        </p:nvSpPr>
        <p:spPr>
          <a:xfrm>
            <a:off x="425520" y="1978560"/>
            <a:ext cx="11345040" cy="127368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1" name="Google Shape;11;p23"/>
          <p:cNvSpPr/>
          <p:nvPr/>
        </p:nvSpPr>
        <p:spPr>
          <a:xfrm>
            <a:off x="11130120" y="6408360"/>
            <a:ext cx="766800" cy="35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3"/>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solidFill>
                <a:srgbClr val="000000"/>
              </a:solidFill>
              <a:latin typeface="Times New Roman"/>
              <a:ea typeface="Times New Roman"/>
              <a:cs typeface="Times New Roman"/>
              <a:sym typeface="Times New Roman"/>
            </a:endParaRPr>
          </a:p>
        </p:txBody>
      </p:sp>
      <p:sp>
        <p:nvSpPr>
          <p:cNvPr id="13" name="Google Shape;13;p23"/>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 name="Google Shape;14;p23"/>
          <p:cNvSpPr txBox="1"/>
          <p:nvPr>
            <p:ph type="title"/>
          </p:nvPr>
        </p:nvSpPr>
        <p:spPr>
          <a:xfrm>
            <a:off x="425520" y="994320"/>
            <a:ext cx="11345040" cy="4100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31.png"/><Relationship Id="rId7"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24.png"/><Relationship Id="rId5" Type="http://schemas.openxmlformats.org/officeDocument/2006/relationships/image" Target="../media/image42.png"/><Relationship Id="rId6"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34.png"/><Relationship Id="rId6"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0" Type="http://schemas.openxmlformats.org/officeDocument/2006/relationships/hyperlink" Target="https://coral.ai/docs/edgetpu/models-intro/#compiling" TargetMode="External"/><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hyperlink" Target="https://www.vectoritcgroup.com/en/tech-magazine-en/artificial-intelligence-en/edge-ai-el-futuro-de-la-inteligencia-artificial/" TargetMode="External"/><Relationship Id="rId9" Type="http://schemas.openxmlformats.org/officeDocument/2006/relationships/hyperlink" Target="https://coral.ai/docs/edgetpu/models-intro/#compatibility-overview" TargetMode="External"/><Relationship Id="rId5" Type="http://schemas.openxmlformats.org/officeDocument/2006/relationships/hyperlink" Target="https://uk.pcmag.com/speakers/85210/amazon-echo-vs-google-home-which-voice-controlled-speaker-is-right-for-you" TargetMode="External"/><Relationship Id="rId6" Type="http://schemas.openxmlformats.org/officeDocument/2006/relationships/hyperlink" Target="https://uk.pcmag.com/speakers/85210/amazon-echo-vs-google-home-which-voice-controlled-speaker-is-right-for-you" TargetMode="External"/><Relationship Id="rId7" Type="http://schemas.openxmlformats.org/officeDocument/2006/relationships/hyperlink" Target="https://www.sportswearable.net/global-smart-wearables-and-sports-clothings-market-2019/" TargetMode="External"/><Relationship Id="rId8" Type="http://schemas.openxmlformats.org/officeDocument/2006/relationships/hyperlink" Target="https://qengineering.eu/google-corals-tpu-explained.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jp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43.png"/><Relationship Id="rId5"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37.png"/><Relationship Id="rId5"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41.png"/><Relationship Id="rId5"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2.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2.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48.png"/><Relationship Id="rId5"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46.png"/><Relationship Id="rId5"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2.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descr="TUM_Glockenturm.tif" id="80" name="Google Shape;80;p1"/>
          <p:cNvPicPr preferRelativeResize="0"/>
          <p:nvPr/>
        </p:nvPicPr>
        <p:blipFill rotWithShape="1">
          <a:blip r:embed="rId3">
            <a:alphaModFix/>
          </a:blip>
          <a:srcRect b="0" l="0" r="0" t="0"/>
          <a:stretch/>
        </p:blipFill>
        <p:spPr>
          <a:xfrm>
            <a:off x="7285800" y="2597400"/>
            <a:ext cx="4880159" cy="4259519"/>
          </a:xfrm>
          <a:prstGeom prst="rect">
            <a:avLst/>
          </a:prstGeom>
          <a:noFill/>
          <a:ln>
            <a:noFill/>
          </a:ln>
        </p:spPr>
      </p:pic>
      <p:pic>
        <p:nvPicPr>
          <p:cNvPr descr="TUM – Technical University of Munich" id="81" name="Google Shape;81;p1"/>
          <p:cNvPicPr preferRelativeResize="0"/>
          <p:nvPr/>
        </p:nvPicPr>
        <p:blipFill rotWithShape="1">
          <a:blip r:embed="rId4">
            <a:alphaModFix/>
          </a:blip>
          <a:srcRect b="0" l="0" r="0" t="0"/>
          <a:stretch/>
        </p:blipFill>
        <p:spPr>
          <a:xfrm>
            <a:off x="10575000" y="531000"/>
            <a:ext cx="1034280" cy="504360"/>
          </a:xfrm>
          <a:prstGeom prst="rect">
            <a:avLst/>
          </a:prstGeom>
          <a:noFill/>
          <a:ln>
            <a:noFill/>
          </a:ln>
        </p:spPr>
      </p:pic>
      <p:pic>
        <p:nvPicPr>
          <p:cNvPr id="82" name="Google Shape;82;p1"/>
          <p:cNvPicPr preferRelativeResize="0"/>
          <p:nvPr/>
        </p:nvPicPr>
        <p:blipFill rotWithShape="1">
          <a:blip r:embed="rId5">
            <a:alphaModFix/>
          </a:blip>
          <a:srcRect b="0" l="0" r="0" t="0"/>
          <a:stretch/>
        </p:blipFill>
        <p:spPr>
          <a:xfrm>
            <a:off x="449280" y="5929200"/>
            <a:ext cx="2679120" cy="586440"/>
          </a:xfrm>
          <a:prstGeom prst="rect">
            <a:avLst/>
          </a:prstGeom>
          <a:noFill/>
          <a:ln>
            <a:noFill/>
          </a:ln>
        </p:spPr>
      </p:pic>
      <p:pic>
        <p:nvPicPr>
          <p:cNvPr id="83" name="Google Shape;83;p1"/>
          <p:cNvPicPr preferRelativeResize="0"/>
          <p:nvPr/>
        </p:nvPicPr>
        <p:blipFill>
          <a:blip r:embed="rId6">
            <a:alphaModFix/>
          </a:blip>
          <a:stretch>
            <a:fillRect/>
          </a:stretch>
        </p:blipFill>
        <p:spPr>
          <a:xfrm>
            <a:off x="253250" y="358100"/>
            <a:ext cx="6596708" cy="850125"/>
          </a:xfrm>
          <a:prstGeom prst="rect">
            <a:avLst/>
          </a:prstGeom>
          <a:noFill/>
          <a:ln>
            <a:noFill/>
          </a:ln>
        </p:spPr>
      </p:pic>
      <p:sp>
        <p:nvSpPr>
          <p:cNvPr id="84" name="Google Shape;84;p1"/>
          <p:cNvSpPr txBox="1"/>
          <p:nvPr/>
        </p:nvSpPr>
        <p:spPr>
          <a:xfrm>
            <a:off x="386600" y="1668550"/>
            <a:ext cx="11379600" cy="46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100">
                <a:latin typeface="Calibri"/>
                <a:ea typeface="Calibri"/>
                <a:cs typeface="Calibri"/>
                <a:sym typeface="Calibri"/>
              </a:rPr>
              <a:t>Mapping Artificial Neural Network Operations for Inference on </a:t>
            </a:r>
            <a:endParaRPr sz="3100">
              <a:latin typeface="Calibri"/>
              <a:ea typeface="Calibri"/>
              <a:cs typeface="Calibri"/>
              <a:sym typeface="Calibri"/>
            </a:endParaRPr>
          </a:p>
          <a:p>
            <a:pPr indent="0" lvl="0" marL="0" rtl="0" algn="l">
              <a:spcBef>
                <a:spcPts val="0"/>
              </a:spcBef>
              <a:spcAft>
                <a:spcPts val="0"/>
              </a:spcAft>
              <a:buNone/>
            </a:pPr>
            <a:r>
              <a:rPr lang="en-GB" sz="3100">
                <a:latin typeface="Calibri"/>
                <a:ea typeface="Calibri"/>
                <a:cs typeface="Calibri"/>
                <a:sym typeface="Calibri"/>
              </a:rPr>
              <a:t>Coral Edge TPU</a:t>
            </a:r>
            <a:endParaRPr sz="3100">
              <a:latin typeface="Calibri"/>
              <a:ea typeface="Calibri"/>
              <a:cs typeface="Calibri"/>
              <a:sym typeface="Calibri"/>
            </a:endParaRPr>
          </a:p>
          <a:p>
            <a:pPr indent="0" lvl="0" marL="0" rtl="0" algn="l">
              <a:spcBef>
                <a:spcPts val="0"/>
              </a:spcBef>
              <a:spcAft>
                <a:spcPts val="0"/>
              </a:spcAft>
              <a:buNone/>
            </a:pPr>
            <a:r>
              <a:t/>
            </a:r>
            <a:endParaRPr sz="3100">
              <a:latin typeface="Calibri"/>
              <a:ea typeface="Calibri"/>
              <a:cs typeface="Calibri"/>
              <a:sym typeface="Calibri"/>
            </a:endParaRPr>
          </a:p>
          <a:p>
            <a:pPr indent="0" lvl="0" marL="0" rtl="0" algn="l">
              <a:spcBef>
                <a:spcPts val="0"/>
              </a:spcBef>
              <a:spcAft>
                <a:spcPts val="0"/>
              </a:spcAft>
              <a:buNone/>
            </a:pPr>
            <a:r>
              <a:rPr lang="en-GB" sz="2400">
                <a:latin typeface="Calibri"/>
                <a:ea typeface="Calibri"/>
                <a:cs typeface="Calibri"/>
                <a:sym typeface="Calibri"/>
              </a:rPr>
              <a:t>Bachelor’s Thesis</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GB">
                <a:solidFill>
                  <a:schemeClr val="dk1"/>
                </a:solidFill>
                <a:latin typeface="Calibri"/>
                <a:ea typeface="Calibri"/>
                <a:cs typeface="Calibri"/>
                <a:sym typeface="Calibri"/>
              </a:rPr>
              <a:t>Super</a:t>
            </a:r>
            <a:r>
              <a:rPr b="1" lang="en-GB">
                <a:solidFill>
                  <a:schemeClr val="dk1"/>
                </a:solidFill>
                <a:latin typeface="Calibri"/>
                <a:ea typeface="Calibri"/>
                <a:cs typeface="Calibri"/>
                <a:sym typeface="Calibri"/>
              </a:rPr>
              <a:t>visor:</a:t>
            </a:r>
            <a:endParaRPr b="1">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	M.Sc. Alex Hoffman</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GB">
                <a:solidFill>
                  <a:schemeClr val="dk1"/>
                </a:solidFill>
                <a:latin typeface="Calibri"/>
                <a:ea typeface="Calibri"/>
                <a:cs typeface="Calibri"/>
                <a:sym typeface="Calibri"/>
              </a:rPr>
              <a:t>Advising Professor:</a:t>
            </a:r>
            <a:endParaRPr b="1">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GB">
                <a:solidFill>
                  <a:schemeClr val="dk1"/>
                </a:solidFill>
                <a:latin typeface="Calibri"/>
                <a:ea typeface="Calibri"/>
                <a:cs typeface="Calibri"/>
                <a:sym typeface="Calibri"/>
              </a:rPr>
              <a:t>	</a:t>
            </a:r>
            <a:r>
              <a:rPr lang="en-GB">
                <a:solidFill>
                  <a:schemeClr val="dk1"/>
                </a:solidFill>
                <a:latin typeface="Calibri"/>
                <a:ea typeface="Calibri"/>
                <a:cs typeface="Calibri"/>
                <a:sym typeface="Calibri"/>
              </a:rPr>
              <a:t>Prof. Dr. Daniel Müller-Gritschneder</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GB">
                <a:solidFill>
                  <a:schemeClr val="dk1"/>
                </a:solidFill>
                <a:latin typeface="Calibri"/>
                <a:ea typeface="Calibri"/>
                <a:cs typeface="Calibri"/>
                <a:sym typeface="Calibri"/>
              </a:rPr>
              <a:t>Student:</a:t>
            </a:r>
            <a:endParaRPr b="1">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	Ala Fnayou</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	ge69faf</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	03697266</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descr="TUM – Technical University of Munich" id="205" name="Google Shape;205;gc45cdbfa85_7_90"/>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206" name="Google Shape;206;gc45cdbfa85_7_9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07" name="Google Shape;207;gc45cdbfa85_7_90"/>
          <p:cNvSpPr txBox="1"/>
          <p:nvPr/>
        </p:nvSpPr>
        <p:spPr>
          <a:xfrm>
            <a:off x="381975" y="6333125"/>
            <a:ext cx="10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 Fnayou</a:t>
            </a:r>
            <a:endParaRPr/>
          </a:p>
        </p:txBody>
      </p:sp>
      <p:sp>
        <p:nvSpPr>
          <p:cNvPr id="208" name="Google Shape;208;gc45cdbfa85_7_90"/>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Goal and Approach</a:t>
            </a:r>
            <a:endParaRPr sz="3900">
              <a:latin typeface="Calibri"/>
              <a:ea typeface="Calibri"/>
              <a:cs typeface="Calibri"/>
              <a:sym typeface="Calibri"/>
            </a:endParaRPr>
          </a:p>
        </p:txBody>
      </p:sp>
      <p:sp>
        <p:nvSpPr>
          <p:cNvPr id="209" name="Google Shape;209;gc45cdbfa85_7_90"/>
          <p:cNvSpPr txBox="1"/>
          <p:nvPr/>
        </p:nvSpPr>
        <p:spPr>
          <a:xfrm>
            <a:off x="604200" y="1729975"/>
            <a:ext cx="109836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Calibri"/>
              <a:buChar char="❏"/>
            </a:pPr>
            <a:r>
              <a:rPr b="1" lang="en-GB" sz="2000">
                <a:latin typeface="Calibri"/>
                <a:ea typeface="Calibri"/>
                <a:cs typeface="Calibri"/>
                <a:sym typeface="Calibri"/>
              </a:rPr>
              <a:t>Goal of the thesis</a:t>
            </a:r>
            <a:endParaRPr b="1" sz="2000">
              <a:latin typeface="Calibri"/>
              <a:ea typeface="Calibri"/>
              <a:cs typeface="Calibri"/>
              <a:sym typeface="Calibri"/>
            </a:endParaRPr>
          </a:p>
          <a:p>
            <a:pPr indent="0" lvl="0" marL="457200" rtl="0" algn="l">
              <a:spcBef>
                <a:spcPts val="0"/>
              </a:spcBef>
              <a:spcAft>
                <a:spcPts val="0"/>
              </a:spcAft>
              <a:buNone/>
            </a:pPr>
            <a:r>
              <a:t/>
            </a:r>
            <a:endParaRPr sz="2000">
              <a:latin typeface="Calibri"/>
              <a:ea typeface="Calibri"/>
              <a:cs typeface="Calibri"/>
              <a:sym typeface="Calibri"/>
            </a:endParaRPr>
          </a:p>
          <a:p>
            <a:pPr indent="-355600" lvl="1" marL="914400" rtl="0" algn="l">
              <a:spcBef>
                <a:spcPts val="0"/>
              </a:spcBef>
              <a:spcAft>
                <a:spcPts val="0"/>
              </a:spcAft>
              <a:buSzPts val="2000"/>
              <a:buFont typeface="Calibri"/>
              <a:buChar char="❏"/>
            </a:pPr>
            <a:r>
              <a:rPr lang="en-GB" sz="2000">
                <a:latin typeface="Calibri"/>
                <a:ea typeface="Calibri"/>
                <a:cs typeface="Calibri"/>
                <a:sym typeface="Calibri"/>
              </a:rPr>
              <a:t>Map any operation present in a TF Lite model freely either to the Edge TPU or to the CPU.</a:t>
            </a:r>
            <a:endParaRPr sz="2000">
              <a:latin typeface="Calibri"/>
              <a:ea typeface="Calibri"/>
              <a:cs typeface="Calibri"/>
              <a:sym typeface="Calibri"/>
            </a:endParaRPr>
          </a:p>
        </p:txBody>
      </p:sp>
      <p:sp>
        <p:nvSpPr>
          <p:cNvPr id="210" name="Google Shape;210;gc45cdbfa85_7_90"/>
          <p:cNvSpPr txBox="1"/>
          <p:nvPr/>
        </p:nvSpPr>
        <p:spPr>
          <a:xfrm>
            <a:off x="604200" y="3246525"/>
            <a:ext cx="109836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Calibri"/>
              <a:buChar char="❏"/>
            </a:pPr>
            <a:r>
              <a:rPr b="1" lang="en-GB" sz="2000">
                <a:latin typeface="Calibri"/>
                <a:ea typeface="Calibri"/>
                <a:cs typeface="Calibri"/>
                <a:sym typeface="Calibri"/>
              </a:rPr>
              <a:t>Approach</a:t>
            </a:r>
            <a:endParaRPr b="1" sz="2000">
              <a:latin typeface="Calibri"/>
              <a:ea typeface="Calibri"/>
              <a:cs typeface="Calibri"/>
              <a:sym typeface="Calibri"/>
            </a:endParaRPr>
          </a:p>
          <a:p>
            <a:pPr indent="0" lvl="0" marL="457200" rtl="0" algn="l">
              <a:spcBef>
                <a:spcPts val="0"/>
              </a:spcBef>
              <a:spcAft>
                <a:spcPts val="0"/>
              </a:spcAft>
              <a:buNone/>
            </a:pPr>
            <a:r>
              <a:t/>
            </a:r>
            <a:endParaRPr sz="2000">
              <a:latin typeface="Calibri"/>
              <a:ea typeface="Calibri"/>
              <a:cs typeface="Calibri"/>
              <a:sym typeface="Calibri"/>
            </a:endParaRPr>
          </a:p>
          <a:p>
            <a:pPr indent="-355600" lvl="1" marL="914400" rtl="0" algn="l">
              <a:spcBef>
                <a:spcPts val="0"/>
              </a:spcBef>
              <a:spcAft>
                <a:spcPts val="0"/>
              </a:spcAft>
              <a:buSzPts val="2000"/>
              <a:buFont typeface="Calibri"/>
              <a:buChar char="❏"/>
            </a:pPr>
            <a:r>
              <a:rPr lang="en-GB" sz="2000">
                <a:latin typeface="Calibri"/>
                <a:ea typeface="Calibri"/>
                <a:cs typeface="Calibri"/>
                <a:sym typeface="Calibri"/>
              </a:rPr>
              <a:t>Use the JSON representation to modify the TF Lite model</a:t>
            </a:r>
            <a:endParaRPr sz="2000">
              <a:latin typeface="Calibri"/>
              <a:ea typeface="Calibri"/>
              <a:cs typeface="Calibri"/>
              <a:sym typeface="Calibri"/>
            </a:endParaRPr>
          </a:p>
          <a:p>
            <a:pPr indent="-355600" lvl="1" marL="914400" rtl="0" algn="l">
              <a:spcBef>
                <a:spcPts val="0"/>
              </a:spcBef>
              <a:spcAft>
                <a:spcPts val="0"/>
              </a:spcAft>
              <a:buSzPts val="2000"/>
              <a:buFont typeface="Calibri"/>
              <a:buChar char="❏"/>
            </a:pPr>
            <a:r>
              <a:rPr lang="en-GB" sz="2000">
                <a:latin typeface="Calibri"/>
                <a:ea typeface="Calibri"/>
                <a:cs typeface="Calibri"/>
                <a:sym typeface="Calibri"/>
              </a:rPr>
              <a:t>Separate the operations mapped to the Edge TPU and save them into separate files</a:t>
            </a:r>
            <a:endParaRPr sz="2000">
              <a:latin typeface="Calibri"/>
              <a:ea typeface="Calibri"/>
              <a:cs typeface="Calibri"/>
              <a:sym typeface="Calibri"/>
            </a:endParaRPr>
          </a:p>
          <a:p>
            <a:pPr indent="-342900" lvl="1" marL="914400" rtl="0" algn="l">
              <a:spcBef>
                <a:spcPts val="0"/>
              </a:spcBef>
              <a:spcAft>
                <a:spcPts val="0"/>
              </a:spcAft>
              <a:buSzPts val="1800"/>
              <a:buFont typeface="Calibri"/>
              <a:buChar char="❏"/>
            </a:pPr>
            <a:r>
              <a:rPr lang="en-GB" sz="2000">
                <a:latin typeface="Calibri"/>
                <a:ea typeface="Calibri"/>
                <a:cs typeface="Calibri"/>
                <a:sym typeface="Calibri"/>
              </a:rPr>
              <a:t>Compile the </a:t>
            </a:r>
            <a:r>
              <a:rPr i="1" lang="en-GB" sz="2000">
                <a:latin typeface="Calibri"/>
                <a:ea typeface="Calibri"/>
                <a:cs typeface="Calibri"/>
                <a:sym typeface="Calibri"/>
              </a:rPr>
              <a:t>submodels</a:t>
            </a:r>
            <a:r>
              <a:rPr lang="en-GB" sz="2000">
                <a:latin typeface="Calibri"/>
                <a:ea typeface="Calibri"/>
                <a:cs typeface="Calibri"/>
                <a:sym typeface="Calibri"/>
              </a:rPr>
              <a:t> separately using the </a:t>
            </a:r>
            <a:r>
              <a:rPr lang="en-GB" sz="1800">
                <a:latin typeface="Courier New"/>
                <a:ea typeface="Courier New"/>
                <a:cs typeface="Courier New"/>
                <a:sym typeface="Courier New"/>
              </a:rPr>
              <a:t>edgetpu-compiler</a:t>
            </a:r>
            <a:endParaRPr sz="1800">
              <a:latin typeface="Courier New"/>
              <a:ea typeface="Courier New"/>
              <a:cs typeface="Courier New"/>
              <a:sym typeface="Courier New"/>
            </a:endParaRPr>
          </a:p>
          <a:p>
            <a:pPr indent="-355600" lvl="1" marL="914400" rtl="0" algn="l">
              <a:spcBef>
                <a:spcPts val="0"/>
              </a:spcBef>
              <a:spcAft>
                <a:spcPts val="0"/>
              </a:spcAft>
              <a:buSzPts val="2000"/>
              <a:buFont typeface="Calibri"/>
              <a:buChar char="❏"/>
            </a:pPr>
            <a:r>
              <a:rPr lang="en-GB" sz="2000">
                <a:latin typeface="Calibri"/>
                <a:ea typeface="Calibri"/>
                <a:cs typeface="Calibri"/>
                <a:sym typeface="Calibri"/>
              </a:rPr>
              <a:t>Re-assemble the model to contain operations with different mapping targets</a:t>
            </a:r>
            <a:endParaRPr sz="2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descr="TUM – Technical University of Munich" id="216" name="Google Shape;216;gc7571e58bf_1_41"/>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217" name="Google Shape;217;gc7571e58bf_1_4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18" name="Google Shape;218;gc7571e58bf_1_41"/>
          <p:cNvSpPr txBox="1"/>
          <p:nvPr/>
        </p:nvSpPr>
        <p:spPr>
          <a:xfrm>
            <a:off x="381975" y="6333125"/>
            <a:ext cx="10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 Fnayou</a:t>
            </a:r>
            <a:endParaRPr/>
          </a:p>
        </p:txBody>
      </p:sp>
      <p:sp>
        <p:nvSpPr>
          <p:cNvPr id="219" name="Google Shape;219;gc7571e58bf_1_41"/>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Implementation: TF Lite model in JSON</a:t>
            </a:r>
            <a:endParaRPr sz="3900">
              <a:latin typeface="Calibri"/>
              <a:ea typeface="Calibri"/>
              <a:cs typeface="Calibri"/>
              <a:sym typeface="Calibri"/>
            </a:endParaRPr>
          </a:p>
        </p:txBody>
      </p:sp>
      <p:sp>
        <p:nvSpPr>
          <p:cNvPr id="220" name="Google Shape;220;gc7571e58bf_1_41"/>
          <p:cNvSpPr txBox="1"/>
          <p:nvPr/>
        </p:nvSpPr>
        <p:spPr>
          <a:xfrm>
            <a:off x="604200" y="1785325"/>
            <a:ext cx="5413500" cy="48795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latin typeface="Courier New"/>
              <a:ea typeface="Courier New"/>
              <a:cs typeface="Courier New"/>
              <a:sym typeface="Courier New"/>
            </a:endParaRPr>
          </a:p>
          <a:p>
            <a:pPr indent="0" lvl="0" marL="0" rtl="0" algn="l">
              <a:spcBef>
                <a:spcPts val="0"/>
              </a:spcBef>
              <a:spcAft>
                <a:spcPts val="0"/>
              </a:spcAft>
              <a:buNone/>
            </a:pPr>
            <a:r>
              <a:rPr lang="en-GB" sz="1300">
                <a:latin typeface="Courier New"/>
                <a:ea typeface="Courier New"/>
                <a:cs typeface="Courier New"/>
                <a:sym typeface="Courier New"/>
              </a:rPr>
              <a:t>{</a:t>
            </a:r>
            <a:endParaRPr sz="1300">
              <a:latin typeface="Courier New"/>
              <a:ea typeface="Courier New"/>
              <a:cs typeface="Courier New"/>
              <a:sym typeface="Courier New"/>
            </a:endParaRPr>
          </a:p>
          <a:p>
            <a:pPr indent="0" lvl="0" marL="0" rtl="0" algn="l">
              <a:spcBef>
                <a:spcPts val="0"/>
              </a:spcBef>
              <a:spcAft>
                <a:spcPts val="0"/>
              </a:spcAft>
              <a:buNone/>
            </a:pPr>
            <a:r>
              <a:rPr lang="en-GB" sz="1300">
                <a:latin typeface="Courier New"/>
                <a:ea typeface="Courier New"/>
                <a:cs typeface="Courier New"/>
                <a:sym typeface="Courier New"/>
              </a:rPr>
              <a:t>  "version": 3,</a:t>
            </a:r>
            <a:endParaRPr sz="1300">
              <a:latin typeface="Courier New"/>
              <a:ea typeface="Courier New"/>
              <a:cs typeface="Courier New"/>
              <a:sym typeface="Courier New"/>
            </a:endParaRPr>
          </a:p>
          <a:p>
            <a:pPr indent="0" lvl="0" marL="0" rtl="0" algn="l">
              <a:spcBef>
                <a:spcPts val="0"/>
              </a:spcBef>
              <a:spcAft>
                <a:spcPts val="0"/>
              </a:spcAft>
              <a:buNone/>
            </a:pPr>
            <a:r>
              <a:rPr lang="en-GB" sz="1300">
                <a:latin typeface="Courier New"/>
                <a:ea typeface="Courier New"/>
                <a:cs typeface="Courier New"/>
                <a:sym typeface="Courier New"/>
              </a:rPr>
              <a:t>  "operator_codes": [</a:t>
            </a:r>
            <a:endParaRPr sz="1300">
              <a:latin typeface="Courier New"/>
              <a:ea typeface="Courier New"/>
              <a:cs typeface="Courier New"/>
              <a:sym typeface="Courier New"/>
            </a:endParaRPr>
          </a:p>
          <a:p>
            <a:pPr indent="0" lvl="0" marL="0" rtl="0" algn="l">
              <a:spcBef>
                <a:spcPts val="0"/>
              </a:spcBef>
              <a:spcAft>
                <a:spcPts val="0"/>
              </a:spcAft>
              <a:buNone/>
            </a:pPr>
            <a:r>
              <a:rPr lang="en-GB" sz="1300">
                <a:latin typeface="Courier New"/>
                <a:ea typeface="Courier New"/>
                <a:cs typeface="Courier New"/>
                <a:sym typeface="Courier New"/>
              </a:rPr>
              <a:t>	{</a:t>
            </a:r>
            <a:endParaRPr sz="13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300">
                <a:latin typeface="Courier New"/>
                <a:ea typeface="Courier New"/>
                <a:cs typeface="Courier New"/>
                <a:sym typeface="Courier New"/>
              </a:rPr>
              <a:t>      "deprecated_builtin_code": 3,</a:t>
            </a:r>
            <a:endParaRPr sz="13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300">
                <a:latin typeface="Courier New"/>
                <a:ea typeface="Courier New"/>
                <a:cs typeface="Courier New"/>
                <a:sym typeface="Courier New"/>
              </a:rPr>
              <a:t>      "version": 1,</a:t>
            </a:r>
            <a:endParaRPr sz="13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300">
                <a:latin typeface="Courier New"/>
                <a:ea typeface="Courier New"/>
                <a:cs typeface="Courier New"/>
                <a:sym typeface="Courier New"/>
              </a:rPr>
              <a:t>      "builtin_code": "ADD"</a:t>
            </a:r>
            <a:endParaRPr sz="1300">
              <a:latin typeface="Courier New"/>
              <a:ea typeface="Courier New"/>
              <a:cs typeface="Courier New"/>
              <a:sym typeface="Courier New"/>
            </a:endParaRPr>
          </a:p>
          <a:p>
            <a:pPr indent="0" lvl="0" marL="0" rtl="0" algn="l">
              <a:spcBef>
                <a:spcPts val="0"/>
              </a:spcBef>
              <a:spcAft>
                <a:spcPts val="0"/>
              </a:spcAft>
              <a:buNone/>
            </a:pPr>
            <a:r>
              <a:rPr lang="en-GB" sz="1300">
                <a:latin typeface="Courier New"/>
                <a:ea typeface="Courier New"/>
                <a:cs typeface="Courier New"/>
                <a:sym typeface="Courier New"/>
              </a:rPr>
              <a:t>    }</a:t>
            </a:r>
            <a:endParaRPr sz="1300">
              <a:latin typeface="Courier New"/>
              <a:ea typeface="Courier New"/>
              <a:cs typeface="Courier New"/>
              <a:sym typeface="Courier New"/>
            </a:endParaRPr>
          </a:p>
          <a:p>
            <a:pPr indent="0" lvl="0" marL="0" rtl="0" algn="l">
              <a:spcBef>
                <a:spcPts val="0"/>
              </a:spcBef>
              <a:spcAft>
                <a:spcPts val="0"/>
              </a:spcAft>
              <a:buNone/>
            </a:pPr>
            <a:r>
              <a:rPr lang="en-GB" sz="1300">
                <a:latin typeface="Courier New"/>
                <a:ea typeface="Courier New"/>
                <a:cs typeface="Courier New"/>
                <a:sym typeface="Courier New"/>
              </a:rPr>
              <a:t>  </a:t>
            </a:r>
            <a:r>
              <a:rPr lang="en-GB" sz="1300">
                <a:latin typeface="Courier New"/>
                <a:ea typeface="Courier New"/>
                <a:cs typeface="Courier New"/>
                <a:sym typeface="Courier New"/>
              </a:rPr>
              <a:t>],</a:t>
            </a:r>
            <a:endParaRPr sz="1300">
              <a:latin typeface="Courier New"/>
              <a:ea typeface="Courier New"/>
              <a:cs typeface="Courier New"/>
              <a:sym typeface="Courier New"/>
            </a:endParaRPr>
          </a:p>
          <a:p>
            <a:pPr indent="0" lvl="0" marL="0" rtl="0" algn="l">
              <a:spcBef>
                <a:spcPts val="0"/>
              </a:spcBef>
              <a:spcAft>
                <a:spcPts val="0"/>
              </a:spcAft>
              <a:buNone/>
            </a:pPr>
            <a:r>
              <a:rPr lang="en-GB" sz="1300">
                <a:latin typeface="Courier New"/>
                <a:ea typeface="Courier New"/>
                <a:cs typeface="Courier New"/>
                <a:sym typeface="Courier New"/>
              </a:rPr>
              <a:t>  "subgraphs": [</a:t>
            </a:r>
            <a:endParaRPr sz="1300">
              <a:latin typeface="Courier New"/>
              <a:ea typeface="Courier New"/>
              <a:cs typeface="Courier New"/>
              <a:sym typeface="Courier New"/>
            </a:endParaRPr>
          </a:p>
          <a:p>
            <a:pPr indent="0" lvl="0" marL="0" rtl="0" algn="l">
              <a:spcBef>
                <a:spcPts val="0"/>
              </a:spcBef>
              <a:spcAft>
                <a:spcPts val="0"/>
              </a:spcAft>
              <a:buNone/>
            </a:pPr>
            <a:r>
              <a:rPr lang="en-GB" sz="1300">
                <a:latin typeface="Courier New"/>
                <a:ea typeface="Courier New"/>
                <a:cs typeface="Courier New"/>
                <a:sym typeface="Courier New"/>
              </a:rPr>
              <a:t>  ]</a:t>
            </a:r>
            <a:r>
              <a:rPr lang="en-GB" sz="1300">
                <a:latin typeface="Courier New"/>
                <a:ea typeface="Courier New"/>
                <a:cs typeface="Courier New"/>
                <a:sym typeface="Courier New"/>
              </a:rPr>
              <a:t>,</a:t>
            </a:r>
            <a:endParaRPr sz="1300">
              <a:latin typeface="Courier New"/>
              <a:ea typeface="Courier New"/>
              <a:cs typeface="Courier New"/>
              <a:sym typeface="Courier New"/>
            </a:endParaRPr>
          </a:p>
          <a:p>
            <a:pPr indent="0" lvl="0" marL="0" rtl="0" algn="l">
              <a:spcBef>
                <a:spcPts val="0"/>
              </a:spcBef>
              <a:spcAft>
                <a:spcPts val="0"/>
              </a:spcAft>
              <a:buNone/>
            </a:pPr>
            <a:r>
              <a:rPr lang="en-GB" sz="1300">
                <a:solidFill>
                  <a:schemeClr val="dk1"/>
                </a:solidFill>
                <a:latin typeface="Courier New"/>
                <a:ea typeface="Courier New"/>
                <a:cs typeface="Courier New"/>
                <a:sym typeface="Courier New"/>
              </a:rPr>
              <a:t>  "description": "TOCO Converted.",</a:t>
            </a:r>
            <a:endParaRPr sz="13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1300">
                <a:solidFill>
                  <a:schemeClr val="dk1"/>
                </a:solidFill>
                <a:latin typeface="Courier New"/>
                <a:ea typeface="Courier New"/>
                <a:cs typeface="Courier New"/>
                <a:sym typeface="Courier New"/>
              </a:rPr>
              <a:t>  "buffers": [</a:t>
            </a:r>
            <a:endParaRPr sz="13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1300">
                <a:solidFill>
                  <a:schemeClr val="dk1"/>
                </a:solidFill>
                <a:latin typeface="Courier New"/>
                <a:ea typeface="Courier New"/>
                <a:cs typeface="Courier New"/>
                <a:sym typeface="Courier New"/>
              </a:rPr>
              <a:t>  ],</a:t>
            </a:r>
            <a:endParaRPr sz="13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1300">
                <a:solidFill>
                  <a:schemeClr val="dk1"/>
                </a:solidFill>
                <a:latin typeface="Courier New"/>
                <a:ea typeface="Courier New"/>
                <a:cs typeface="Courier New"/>
                <a:sym typeface="Courier New"/>
              </a:rPr>
              <a:t>  "metadata": [</a:t>
            </a:r>
            <a:endParaRPr sz="13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1300">
                <a:solidFill>
                  <a:schemeClr val="dk1"/>
                </a:solidFill>
                <a:latin typeface="Courier New"/>
                <a:ea typeface="Courier New"/>
                <a:cs typeface="Courier New"/>
                <a:sym typeface="Courier New"/>
              </a:rPr>
              <a:t>    {</a:t>
            </a:r>
            <a:endParaRPr sz="13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1300">
                <a:solidFill>
                  <a:schemeClr val="dk1"/>
                </a:solidFill>
                <a:latin typeface="Courier New"/>
                <a:ea typeface="Courier New"/>
                <a:cs typeface="Courier New"/>
                <a:sym typeface="Courier New"/>
              </a:rPr>
              <a:t>      "name": "min_runtime_version",</a:t>
            </a:r>
            <a:endParaRPr sz="13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1300">
                <a:solidFill>
                  <a:schemeClr val="dk1"/>
                </a:solidFill>
                <a:latin typeface="Courier New"/>
                <a:ea typeface="Courier New"/>
                <a:cs typeface="Courier New"/>
                <a:sym typeface="Courier New"/>
              </a:rPr>
              <a:t>      "buffer": 0</a:t>
            </a:r>
            <a:endParaRPr sz="13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1300">
                <a:solidFill>
                  <a:schemeClr val="dk1"/>
                </a:solidFill>
                <a:latin typeface="Courier New"/>
                <a:ea typeface="Courier New"/>
                <a:cs typeface="Courier New"/>
                <a:sym typeface="Courier New"/>
              </a:rPr>
              <a:t>    }</a:t>
            </a:r>
            <a:endParaRPr sz="13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1300">
                <a:solidFill>
                  <a:schemeClr val="dk1"/>
                </a:solidFill>
                <a:latin typeface="Courier New"/>
                <a:ea typeface="Courier New"/>
                <a:cs typeface="Courier New"/>
                <a:sym typeface="Courier New"/>
              </a:rPr>
              <a:t>  ]</a:t>
            </a:r>
            <a:endParaRPr sz="13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600">
              <a:solidFill>
                <a:schemeClr val="dk1"/>
              </a:solidFill>
              <a:latin typeface="Courier New"/>
              <a:ea typeface="Courier New"/>
              <a:cs typeface="Courier New"/>
              <a:sym typeface="Courier New"/>
            </a:endParaRPr>
          </a:p>
        </p:txBody>
      </p:sp>
      <p:sp>
        <p:nvSpPr>
          <p:cNvPr id="221" name="Google Shape;221;gc7571e58bf_1_41"/>
          <p:cNvSpPr txBox="1"/>
          <p:nvPr/>
        </p:nvSpPr>
        <p:spPr>
          <a:xfrm>
            <a:off x="6127800" y="1785325"/>
            <a:ext cx="5481600" cy="48024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1200">
                <a:solidFill>
                  <a:schemeClr val="dk1"/>
                </a:solidFill>
                <a:latin typeface="Courier New"/>
                <a:ea typeface="Courier New"/>
                <a:cs typeface="Courier New"/>
                <a:sym typeface="Courier New"/>
              </a:rPr>
              <a:t>"subgraphs":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1200">
                <a:solidFill>
                  <a:schemeClr val="dk1"/>
                </a:solidFill>
                <a:latin typeface="Courier New"/>
                <a:ea typeface="Courier New"/>
                <a:cs typeface="Courier New"/>
                <a:sym typeface="Courier New"/>
              </a:rPr>
              <a:t>      "tensors":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1200">
                <a:solidFill>
                  <a:schemeClr val="dk1"/>
                </a:solidFill>
                <a:latin typeface="Courier New"/>
                <a:ea typeface="Courier New"/>
                <a:cs typeface="Courier New"/>
                <a:sym typeface="Courier New"/>
              </a:rPr>
              <a:t>      "inputs":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1200">
                <a:solidFill>
                  <a:schemeClr val="dk1"/>
                </a:solidFill>
                <a:latin typeface="Courier New"/>
                <a:ea typeface="Courier New"/>
                <a:cs typeface="Courier New"/>
                <a:sym typeface="Courier New"/>
              </a:rPr>
              <a:t>      "outputs":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1200">
                <a:solidFill>
                  <a:schemeClr val="dk1"/>
                </a:solidFill>
                <a:latin typeface="Courier New"/>
                <a:ea typeface="Courier New"/>
                <a:cs typeface="Courier New"/>
                <a:sym typeface="Courier New"/>
              </a:rPr>
              <a:t>      "operators": [</a:t>
            </a:r>
            <a:endParaRPr sz="1200">
              <a:solidFill>
                <a:schemeClr val="dk1"/>
              </a:solidFill>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GB"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200">
                <a:solidFill>
                  <a:schemeClr val="dk1"/>
                </a:solidFill>
                <a:latin typeface="Courier New"/>
                <a:ea typeface="Courier New"/>
                <a:cs typeface="Courier New"/>
                <a:sym typeface="Courier New"/>
              </a:rPr>
              <a:t>  		"opcode_index": 0,</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200">
                <a:solidFill>
                  <a:schemeClr val="dk1"/>
                </a:solidFill>
                <a:latin typeface="Courier New"/>
                <a:ea typeface="Courier New"/>
                <a:cs typeface="Courier New"/>
                <a:sym typeface="Courier New"/>
              </a:rPr>
              <a:t>          "inputs":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200">
                <a:solidFill>
                  <a:schemeClr val="dk1"/>
                </a:solidFill>
                <a:latin typeface="Courier New"/>
                <a:ea typeface="Courier New"/>
                <a:cs typeface="Courier New"/>
                <a:sym typeface="Courier New"/>
              </a:rPr>
              <a:t>          "outputs":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200">
                <a:solidFill>
                  <a:schemeClr val="dk1"/>
                </a:solidFill>
                <a:latin typeface="Courier New"/>
                <a:ea typeface="Courier New"/>
                <a:cs typeface="Courier New"/>
                <a:sym typeface="Courier New"/>
              </a:rPr>
              <a:t>          "builtin_options_type":,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200">
                <a:solidFill>
                  <a:schemeClr val="dk1"/>
                </a:solidFill>
                <a:latin typeface="Courier New"/>
                <a:ea typeface="Courier New"/>
                <a:cs typeface="Courier New"/>
                <a:sym typeface="Courier New"/>
              </a:rPr>
              <a:t>          "builtin_options":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200">
                <a:solidFill>
                  <a:schemeClr val="dk1"/>
                </a:solidFill>
                <a:latin typeface="Courier New"/>
                <a:ea typeface="Courier New"/>
                <a:cs typeface="Courier New"/>
                <a:sym typeface="Courier New"/>
              </a:rPr>
              <a:t>          "custom_options_format":,</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200">
                <a:solidFill>
                  <a:schemeClr val="dk1"/>
                </a:solidFill>
                <a:latin typeface="Courier New"/>
                <a:ea typeface="Courier New"/>
                <a:cs typeface="Courier New"/>
                <a:sym typeface="Courier New"/>
              </a:rPr>
              <a:t>          "mutating_variable_inputs":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1200">
                <a:solidFill>
                  <a:schemeClr val="dk1"/>
                </a:solidFill>
                <a:latin typeface="Courier New"/>
                <a:ea typeface="Courier New"/>
                <a:cs typeface="Courier New"/>
                <a:sym typeface="Courier New"/>
              </a:rPr>
              <a:t>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GB" sz="1200">
                <a:solidFill>
                  <a:schemeClr val="dk1"/>
                </a:solidFill>
                <a:latin typeface="Courier New"/>
                <a:ea typeface="Courier New"/>
                <a:cs typeface="Courier New"/>
                <a:sym typeface="Courier New"/>
              </a:rPr>
              <a:t>   ]</a:t>
            </a:r>
            <a:endParaRPr sz="1600">
              <a:latin typeface="Courier New"/>
              <a:ea typeface="Courier New"/>
              <a:cs typeface="Courier New"/>
              <a:sym typeface="Courier New"/>
            </a:endParaRPr>
          </a:p>
        </p:txBody>
      </p:sp>
      <p:sp>
        <p:nvSpPr>
          <p:cNvPr id="222" name="Google Shape;222;gc7571e58bf_1_41"/>
          <p:cNvSpPr txBox="1"/>
          <p:nvPr/>
        </p:nvSpPr>
        <p:spPr>
          <a:xfrm>
            <a:off x="604200" y="1323625"/>
            <a:ext cx="54135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lang="en-GB" sz="1800">
                <a:latin typeface="Calibri"/>
                <a:ea typeface="Calibri"/>
                <a:cs typeface="Calibri"/>
                <a:sym typeface="Calibri"/>
              </a:rPr>
              <a:t>Structure of a JSON file representing TF Lite model</a:t>
            </a:r>
            <a:endParaRPr sz="1800">
              <a:latin typeface="Calibri"/>
              <a:ea typeface="Calibri"/>
              <a:cs typeface="Calibri"/>
              <a:sym typeface="Calibri"/>
            </a:endParaRPr>
          </a:p>
        </p:txBody>
      </p:sp>
      <p:sp>
        <p:nvSpPr>
          <p:cNvPr id="223" name="Google Shape;223;gc7571e58bf_1_41"/>
          <p:cNvSpPr txBox="1"/>
          <p:nvPr/>
        </p:nvSpPr>
        <p:spPr>
          <a:xfrm>
            <a:off x="6161850" y="1323625"/>
            <a:ext cx="54135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lang="en-GB" sz="1700">
                <a:latin typeface="Calibri"/>
                <a:ea typeface="Calibri"/>
                <a:cs typeface="Calibri"/>
                <a:sym typeface="Calibri"/>
              </a:rPr>
              <a:t>Structure of the </a:t>
            </a:r>
            <a:r>
              <a:rPr lang="en-GB" sz="1500">
                <a:solidFill>
                  <a:schemeClr val="dk1"/>
                </a:solidFill>
                <a:latin typeface="Courier New"/>
                <a:ea typeface="Courier New"/>
                <a:cs typeface="Courier New"/>
                <a:sym typeface="Courier New"/>
              </a:rPr>
              <a:t>"subgraphs" </a:t>
            </a:r>
            <a:r>
              <a:rPr lang="en-GB" sz="1700">
                <a:solidFill>
                  <a:schemeClr val="dk1"/>
                </a:solidFill>
                <a:latin typeface="Calibri"/>
                <a:ea typeface="Calibri"/>
                <a:cs typeface="Calibri"/>
                <a:sym typeface="Calibri"/>
              </a:rPr>
              <a:t>element</a:t>
            </a:r>
            <a:endParaRPr sz="17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descr="TUM – Technical University of Munich" id="229" name="Google Shape;229;gc45cdbfa85_7_100"/>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230" name="Google Shape;230;gc45cdbfa85_7_10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31" name="Google Shape;231;gc45cdbfa85_7_100"/>
          <p:cNvSpPr txBox="1"/>
          <p:nvPr/>
        </p:nvSpPr>
        <p:spPr>
          <a:xfrm>
            <a:off x="381975" y="6333125"/>
            <a:ext cx="10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 Fnayou</a:t>
            </a:r>
            <a:endParaRPr/>
          </a:p>
        </p:txBody>
      </p:sp>
      <p:sp>
        <p:nvSpPr>
          <p:cNvPr id="232" name="Google Shape;232;gc45cdbfa85_7_100"/>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Implementation: Algorithm Flow Chart</a:t>
            </a:r>
            <a:endParaRPr sz="3900">
              <a:latin typeface="Calibri"/>
              <a:ea typeface="Calibri"/>
              <a:cs typeface="Calibri"/>
              <a:sym typeface="Calibri"/>
            </a:endParaRPr>
          </a:p>
        </p:txBody>
      </p:sp>
      <p:pic>
        <p:nvPicPr>
          <p:cNvPr id="233" name="Google Shape;233;gc45cdbfa85_7_100"/>
          <p:cNvPicPr preferRelativeResize="0"/>
          <p:nvPr/>
        </p:nvPicPr>
        <p:blipFill rotWithShape="1">
          <a:blip r:embed="rId4">
            <a:alphaModFix/>
          </a:blip>
          <a:srcRect b="0" l="0" r="17053" t="28967"/>
          <a:stretch/>
        </p:blipFill>
        <p:spPr>
          <a:xfrm>
            <a:off x="1785939" y="1352750"/>
            <a:ext cx="8620127" cy="48654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descr="TUM – Technical University of Munich" id="239" name="Google Shape;239;gc7571e58bf_1_91"/>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240" name="Google Shape;240;gc7571e58bf_1_9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41" name="Google Shape;241;gc7571e58bf_1_91"/>
          <p:cNvSpPr txBox="1"/>
          <p:nvPr/>
        </p:nvSpPr>
        <p:spPr>
          <a:xfrm>
            <a:off x="381975" y="6333125"/>
            <a:ext cx="10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 Fnayou</a:t>
            </a:r>
            <a:endParaRPr/>
          </a:p>
        </p:txBody>
      </p:sp>
      <p:sp>
        <p:nvSpPr>
          <p:cNvPr id="242" name="Google Shape;242;gc7571e58bf_1_91"/>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Implementation: Merging Operations</a:t>
            </a:r>
            <a:endParaRPr sz="3900">
              <a:latin typeface="Calibri"/>
              <a:ea typeface="Calibri"/>
              <a:cs typeface="Calibri"/>
              <a:sym typeface="Calibri"/>
            </a:endParaRPr>
          </a:p>
        </p:txBody>
      </p:sp>
      <p:pic>
        <p:nvPicPr>
          <p:cNvPr id="243" name="Google Shape;243;gc7571e58bf_1_91"/>
          <p:cNvPicPr preferRelativeResize="0"/>
          <p:nvPr/>
        </p:nvPicPr>
        <p:blipFill>
          <a:blip r:embed="rId4">
            <a:alphaModFix/>
          </a:blip>
          <a:stretch>
            <a:fillRect/>
          </a:stretch>
        </p:blipFill>
        <p:spPr>
          <a:xfrm>
            <a:off x="152400" y="2090125"/>
            <a:ext cx="11887200" cy="20000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descr="TUM – Technical University of Munich" id="249" name="Google Shape;249;gc7571e58bf_1_51"/>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250" name="Google Shape;250;gc7571e58bf_1_5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51" name="Google Shape;251;gc7571e58bf_1_51"/>
          <p:cNvSpPr txBox="1"/>
          <p:nvPr/>
        </p:nvSpPr>
        <p:spPr>
          <a:xfrm>
            <a:off x="381975" y="6333125"/>
            <a:ext cx="10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 Fnayou</a:t>
            </a:r>
            <a:endParaRPr/>
          </a:p>
        </p:txBody>
      </p:sp>
      <p:sp>
        <p:nvSpPr>
          <p:cNvPr id="252" name="Google Shape;252;gc7571e58bf_1_51"/>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Experimental Setup</a:t>
            </a:r>
            <a:endParaRPr sz="3900">
              <a:latin typeface="Calibri"/>
              <a:ea typeface="Calibri"/>
              <a:cs typeface="Calibri"/>
              <a:sym typeface="Calibri"/>
            </a:endParaRPr>
          </a:p>
        </p:txBody>
      </p:sp>
      <p:sp>
        <p:nvSpPr>
          <p:cNvPr id="253" name="Google Shape;253;gc7571e58bf_1_51"/>
          <p:cNvSpPr txBox="1"/>
          <p:nvPr/>
        </p:nvSpPr>
        <p:spPr>
          <a:xfrm>
            <a:off x="308350" y="1335050"/>
            <a:ext cx="63546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lang="en-GB" sz="1800">
                <a:solidFill>
                  <a:schemeClr val="dk1"/>
                </a:solidFill>
                <a:latin typeface="Calibri"/>
                <a:ea typeface="Calibri"/>
                <a:cs typeface="Calibri"/>
                <a:sym typeface="Calibri"/>
              </a:rPr>
              <a:t>A series of experiments was conducted involving</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Creation of multiple optimized models, each representing a mapping scenario</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Benchmarking each model</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Gathering Python inference times</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4" name="Google Shape;254;gc7571e58bf_1_51"/>
          <p:cNvPicPr preferRelativeResize="0"/>
          <p:nvPr/>
        </p:nvPicPr>
        <p:blipFill>
          <a:blip r:embed="rId4">
            <a:alphaModFix/>
          </a:blip>
          <a:stretch>
            <a:fillRect/>
          </a:stretch>
        </p:blipFill>
        <p:spPr>
          <a:xfrm>
            <a:off x="6399525" y="3550475"/>
            <a:ext cx="5369245" cy="785100"/>
          </a:xfrm>
          <a:prstGeom prst="rect">
            <a:avLst/>
          </a:prstGeom>
          <a:noFill/>
          <a:ln>
            <a:noFill/>
          </a:ln>
        </p:spPr>
      </p:pic>
      <p:pic>
        <p:nvPicPr>
          <p:cNvPr id="255" name="Google Shape;255;gc7571e58bf_1_51"/>
          <p:cNvPicPr preferRelativeResize="0"/>
          <p:nvPr/>
        </p:nvPicPr>
        <p:blipFill>
          <a:blip r:embed="rId5">
            <a:alphaModFix/>
          </a:blip>
          <a:stretch>
            <a:fillRect/>
          </a:stretch>
        </p:blipFill>
        <p:spPr>
          <a:xfrm>
            <a:off x="6399537" y="4650551"/>
            <a:ext cx="5369245" cy="796426"/>
          </a:xfrm>
          <a:prstGeom prst="rect">
            <a:avLst/>
          </a:prstGeom>
          <a:noFill/>
          <a:ln>
            <a:noFill/>
          </a:ln>
        </p:spPr>
      </p:pic>
      <p:pic>
        <p:nvPicPr>
          <p:cNvPr id="256" name="Google Shape;256;gc7571e58bf_1_51"/>
          <p:cNvPicPr preferRelativeResize="0"/>
          <p:nvPr/>
        </p:nvPicPr>
        <p:blipFill>
          <a:blip r:embed="rId6">
            <a:alphaModFix/>
          </a:blip>
          <a:stretch>
            <a:fillRect/>
          </a:stretch>
        </p:blipFill>
        <p:spPr>
          <a:xfrm>
            <a:off x="6437638" y="2450404"/>
            <a:ext cx="5293021" cy="785099"/>
          </a:xfrm>
          <a:prstGeom prst="rect">
            <a:avLst/>
          </a:prstGeom>
          <a:noFill/>
          <a:ln>
            <a:noFill/>
          </a:ln>
        </p:spPr>
      </p:pic>
      <p:pic>
        <p:nvPicPr>
          <p:cNvPr id="257" name="Google Shape;257;gc7571e58bf_1_51"/>
          <p:cNvPicPr preferRelativeResize="0"/>
          <p:nvPr/>
        </p:nvPicPr>
        <p:blipFill>
          <a:blip r:embed="rId7">
            <a:alphaModFix/>
          </a:blip>
          <a:stretch>
            <a:fillRect/>
          </a:stretch>
        </p:blipFill>
        <p:spPr>
          <a:xfrm>
            <a:off x="6399606" y="1350313"/>
            <a:ext cx="5369087" cy="785100"/>
          </a:xfrm>
          <a:prstGeom prst="rect">
            <a:avLst/>
          </a:prstGeom>
          <a:noFill/>
          <a:ln>
            <a:noFill/>
          </a:ln>
        </p:spPr>
      </p:pic>
      <p:sp>
        <p:nvSpPr>
          <p:cNvPr id="258" name="Google Shape;258;gc7571e58bf_1_51"/>
          <p:cNvSpPr txBox="1"/>
          <p:nvPr/>
        </p:nvSpPr>
        <p:spPr>
          <a:xfrm>
            <a:off x="308350" y="3235500"/>
            <a:ext cx="54909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The mapping scenarios aim at highlighting the effect of varying some parameters on the inference time</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Number of </a:t>
            </a:r>
            <a:r>
              <a:rPr lang="en-GB" sz="1600">
                <a:solidFill>
                  <a:schemeClr val="dk1"/>
                </a:solidFill>
                <a:latin typeface="Courier New"/>
                <a:ea typeface="Courier New"/>
                <a:cs typeface="Courier New"/>
                <a:sym typeface="Courier New"/>
              </a:rPr>
              <a:t>edgetpu-custom-ops </a:t>
            </a:r>
            <a:r>
              <a:rPr lang="en-GB" sz="1800">
                <a:solidFill>
                  <a:schemeClr val="dk1"/>
                </a:solidFill>
                <a:latin typeface="Calibri"/>
                <a:ea typeface="Calibri"/>
                <a:cs typeface="Calibri"/>
                <a:sym typeface="Calibri"/>
              </a:rPr>
              <a:t>in the model</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Total number of operations mapped to the Edge TPU</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The target hardware on which the model starts its execution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descr="TUM – Technical University of Munich" id="264" name="Google Shape;264;gc7571e58bf_1_59"/>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265" name="Google Shape;265;gc7571e58bf_1_59"/>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66" name="Google Shape;266;gc7571e58bf_1_59"/>
          <p:cNvSpPr txBox="1"/>
          <p:nvPr/>
        </p:nvSpPr>
        <p:spPr>
          <a:xfrm>
            <a:off x="381975" y="6333125"/>
            <a:ext cx="10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 Fnayou</a:t>
            </a:r>
            <a:endParaRPr/>
          </a:p>
        </p:txBody>
      </p:sp>
      <p:sp>
        <p:nvSpPr>
          <p:cNvPr id="267" name="Google Shape;267;gc7571e58bf_1_59"/>
          <p:cNvSpPr txBox="1"/>
          <p:nvPr/>
        </p:nvSpPr>
        <p:spPr>
          <a:xfrm>
            <a:off x="381975" y="390625"/>
            <a:ext cx="99675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Results: </a:t>
            </a:r>
            <a:r>
              <a:rPr lang="en-GB" sz="3900">
                <a:latin typeface="Calibri"/>
                <a:ea typeface="Calibri"/>
                <a:cs typeface="Calibri"/>
                <a:sym typeface="Calibri"/>
              </a:rPr>
              <a:t>Varying the </a:t>
            </a:r>
            <a:r>
              <a:rPr lang="en-GB" sz="3900">
                <a:solidFill>
                  <a:schemeClr val="dk1"/>
                </a:solidFill>
                <a:latin typeface="Calibri"/>
                <a:ea typeface="Calibri"/>
                <a:cs typeface="Calibri"/>
                <a:sym typeface="Calibri"/>
              </a:rPr>
              <a:t>number of edgetpu-custom-ops</a:t>
            </a:r>
            <a:endParaRPr sz="3900">
              <a:latin typeface="Calibri"/>
              <a:ea typeface="Calibri"/>
              <a:cs typeface="Calibri"/>
              <a:sym typeface="Calibri"/>
            </a:endParaRPr>
          </a:p>
        </p:txBody>
      </p:sp>
      <p:sp>
        <p:nvSpPr>
          <p:cNvPr id="268" name="Google Shape;268;gc7571e58bf_1_59"/>
          <p:cNvSpPr txBox="1"/>
          <p:nvPr/>
        </p:nvSpPr>
        <p:spPr>
          <a:xfrm>
            <a:off x="7651200" y="5095300"/>
            <a:ext cx="4133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Calibri"/>
                <a:ea typeface="Calibri"/>
                <a:cs typeface="Calibri"/>
                <a:sym typeface="Calibri"/>
              </a:rPr>
              <a:t>⇒ </a:t>
            </a:r>
            <a:r>
              <a:rPr b="1" lang="en-GB" sz="1800">
                <a:solidFill>
                  <a:schemeClr val="dk1"/>
                </a:solidFill>
                <a:latin typeface="Calibri"/>
                <a:ea typeface="Calibri"/>
                <a:cs typeface="Calibri"/>
                <a:sym typeface="Calibri"/>
              </a:rPr>
              <a:t>Increasing the number of Custom Ops while maintaining the same number of operations mapped to the Edge TPU results in an increase in inference times</a:t>
            </a:r>
            <a:endParaRPr/>
          </a:p>
        </p:txBody>
      </p:sp>
      <p:pic>
        <p:nvPicPr>
          <p:cNvPr id="269" name="Google Shape;269;gc7571e58bf_1_59"/>
          <p:cNvPicPr preferRelativeResize="0"/>
          <p:nvPr/>
        </p:nvPicPr>
        <p:blipFill>
          <a:blip r:embed="rId4">
            <a:alphaModFix/>
          </a:blip>
          <a:stretch>
            <a:fillRect/>
          </a:stretch>
        </p:blipFill>
        <p:spPr>
          <a:xfrm>
            <a:off x="152400" y="1928425"/>
            <a:ext cx="7440143" cy="4181238"/>
          </a:xfrm>
          <a:prstGeom prst="rect">
            <a:avLst/>
          </a:prstGeom>
          <a:noFill/>
          <a:ln>
            <a:noFill/>
          </a:ln>
        </p:spPr>
      </p:pic>
      <p:graphicFrame>
        <p:nvGraphicFramePr>
          <p:cNvPr id="270" name="Google Shape;270;gc7571e58bf_1_59"/>
          <p:cNvGraphicFramePr/>
          <p:nvPr/>
        </p:nvGraphicFramePr>
        <p:xfrm>
          <a:off x="8399575" y="2172200"/>
          <a:ext cx="3000000" cy="3000000"/>
        </p:xfrm>
        <a:graphic>
          <a:graphicData uri="http://schemas.openxmlformats.org/drawingml/2006/table">
            <a:tbl>
              <a:tblPr>
                <a:noFill/>
                <a:tableStyleId>{F6E0133E-C4A6-43DE-854C-56D82DFB6DF8}</a:tableStyleId>
              </a:tblPr>
              <a:tblGrid>
                <a:gridCol w="1318175"/>
                <a:gridCol w="1318175"/>
              </a:tblGrid>
              <a:tr h="381000">
                <a:tc>
                  <a:txBody>
                    <a:bodyPr/>
                    <a:lstStyle/>
                    <a:p>
                      <a:pPr indent="0" lvl="0" marL="0" rtl="0" algn="ctr">
                        <a:spcBef>
                          <a:spcPts val="0"/>
                        </a:spcBef>
                        <a:spcAft>
                          <a:spcPts val="0"/>
                        </a:spcAft>
                        <a:buNone/>
                      </a:pPr>
                      <a:r>
                        <a:rPr lang="en-GB" sz="1500">
                          <a:latin typeface="Calibri"/>
                          <a:ea typeface="Calibri"/>
                          <a:cs typeface="Calibri"/>
                          <a:sym typeface="Calibri"/>
                        </a:rPr>
                        <a:t>N° of </a:t>
                      </a:r>
                      <a:r>
                        <a:rPr lang="en-GB" sz="1500">
                          <a:latin typeface="Calibri"/>
                          <a:ea typeface="Calibri"/>
                          <a:cs typeface="Calibri"/>
                          <a:sym typeface="Calibri"/>
                        </a:rPr>
                        <a:t>Custom Ops</a:t>
                      </a:r>
                      <a:endParaRPr sz="15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GB" sz="1500">
                          <a:latin typeface="Calibri"/>
                          <a:ea typeface="Calibri"/>
                          <a:cs typeface="Calibri"/>
                          <a:sym typeface="Calibri"/>
                        </a:rPr>
                        <a:t>Increase in %</a:t>
                      </a:r>
                      <a:endParaRPr sz="1500">
                        <a:latin typeface="Calibri"/>
                        <a:ea typeface="Calibri"/>
                        <a:cs typeface="Calibri"/>
                        <a:sym typeface="Calibri"/>
                      </a:endParaRPr>
                    </a:p>
                  </a:txBody>
                  <a:tcPr marT="91425" marB="91425" marR="91425" marL="91425"/>
                </a:tc>
              </a:tr>
              <a:tr h="381000">
                <a:tc>
                  <a:txBody>
                    <a:bodyPr/>
                    <a:lstStyle/>
                    <a:p>
                      <a:pPr indent="0" lvl="0" marL="0" rtl="0" algn="ctr">
                        <a:spcBef>
                          <a:spcPts val="0"/>
                        </a:spcBef>
                        <a:spcAft>
                          <a:spcPts val="0"/>
                        </a:spcAft>
                        <a:buNone/>
                      </a:pPr>
                      <a:r>
                        <a:rPr lang="en-GB" sz="1500">
                          <a:latin typeface="Calibri"/>
                          <a:ea typeface="Calibri"/>
                          <a:cs typeface="Calibri"/>
                          <a:sym typeface="Calibri"/>
                        </a:rPr>
                        <a:t>1 Custom Ops</a:t>
                      </a:r>
                      <a:endParaRPr sz="15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t/>
                      </a:r>
                      <a:endParaRPr sz="1500">
                        <a:latin typeface="Calibri"/>
                        <a:ea typeface="Calibri"/>
                        <a:cs typeface="Calibri"/>
                        <a:sym typeface="Calibri"/>
                      </a:endParaRPr>
                    </a:p>
                  </a:txBody>
                  <a:tcPr marT="91425" marB="91425" marR="91425" marL="91425"/>
                </a:tc>
              </a:tr>
              <a:tr h="381000">
                <a:tc>
                  <a:txBody>
                    <a:bodyPr/>
                    <a:lstStyle/>
                    <a:p>
                      <a:pPr indent="0" lvl="0" marL="0" rtl="0" algn="ctr">
                        <a:spcBef>
                          <a:spcPts val="0"/>
                        </a:spcBef>
                        <a:spcAft>
                          <a:spcPts val="0"/>
                        </a:spcAft>
                        <a:buNone/>
                      </a:pPr>
                      <a:r>
                        <a:rPr lang="en-GB" sz="1500">
                          <a:latin typeface="Calibri"/>
                          <a:ea typeface="Calibri"/>
                          <a:cs typeface="Calibri"/>
                          <a:sym typeface="Calibri"/>
                        </a:rPr>
                        <a:t>2 Custom Ops</a:t>
                      </a:r>
                      <a:endParaRPr sz="15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GB" sz="1500">
                          <a:latin typeface="Calibri"/>
                          <a:ea typeface="Calibri"/>
                          <a:cs typeface="Calibri"/>
                          <a:sym typeface="Calibri"/>
                        </a:rPr>
                        <a:t>55%</a:t>
                      </a:r>
                      <a:endParaRPr sz="1500">
                        <a:latin typeface="Calibri"/>
                        <a:ea typeface="Calibri"/>
                        <a:cs typeface="Calibri"/>
                        <a:sym typeface="Calibri"/>
                      </a:endParaRPr>
                    </a:p>
                  </a:txBody>
                  <a:tcPr marT="91425" marB="91425" marR="91425" marL="91425"/>
                </a:tc>
              </a:tr>
              <a:tr h="381000">
                <a:tc>
                  <a:txBody>
                    <a:bodyPr/>
                    <a:lstStyle/>
                    <a:p>
                      <a:pPr indent="0" lvl="0" marL="0" rtl="0" algn="ctr">
                        <a:spcBef>
                          <a:spcPts val="0"/>
                        </a:spcBef>
                        <a:spcAft>
                          <a:spcPts val="0"/>
                        </a:spcAft>
                        <a:buNone/>
                      </a:pPr>
                      <a:r>
                        <a:rPr lang="en-GB" sz="1500">
                          <a:latin typeface="Calibri"/>
                          <a:ea typeface="Calibri"/>
                          <a:cs typeface="Calibri"/>
                          <a:sym typeface="Calibri"/>
                        </a:rPr>
                        <a:t>3 Custom Ops</a:t>
                      </a:r>
                      <a:endParaRPr sz="15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GB" sz="1500">
                          <a:latin typeface="Calibri"/>
                          <a:ea typeface="Calibri"/>
                          <a:cs typeface="Calibri"/>
                          <a:sym typeface="Calibri"/>
                        </a:rPr>
                        <a:t>4%</a:t>
                      </a:r>
                      <a:endParaRPr sz="1500">
                        <a:latin typeface="Calibri"/>
                        <a:ea typeface="Calibri"/>
                        <a:cs typeface="Calibri"/>
                        <a:sym typeface="Calibri"/>
                      </a:endParaRPr>
                    </a:p>
                  </a:txBody>
                  <a:tcPr marT="91425" marB="91425" marR="91425" marL="91425"/>
                </a:tc>
              </a:tr>
              <a:tr h="381000">
                <a:tc>
                  <a:txBody>
                    <a:bodyPr/>
                    <a:lstStyle/>
                    <a:p>
                      <a:pPr indent="0" lvl="0" marL="0" rtl="0" algn="ctr">
                        <a:spcBef>
                          <a:spcPts val="0"/>
                        </a:spcBef>
                        <a:spcAft>
                          <a:spcPts val="0"/>
                        </a:spcAft>
                        <a:buNone/>
                      </a:pPr>
                      <a:r>
                        <a:rPr lang="en-GB" sz="1500">
                          <a:latin typeface="Calibri"/>
                          <a:ea typeface="Calibri"/>
                          <a:cs typeface="Calibri"/>
                          <a:sym typeface="Calibri"/>
                        </a:rPr>
                        <a:t>4 Custom Ops</a:t>
                      </a:r>
                      <a:endParaRPr sz="15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GB" sz="1500">
                          <a:latin typeface="Calibri"/>
                          <a:ea typeface="Calibri"/>
                          <a:cs typeface="Calibri"/>
                          <a:sym typeface="Calibri"/>
                        </a:rPr>
                        <a:t>10%</a:t>
                      </a:r>
                      <a:endParaRPr sz="1500">
                        <a:latin typeface="Calibri"/>
                        <a:ea typeface="Calibri"/>
                        <a:cs typeface="Calibri"/>
                        <a:sym typeface="Calibri"/>
                      </a:endParaRPr>
                    </a:p>
                  </a:txBody>
                  <a:tcPr marT="91425" marB="91425" marR="91425" marL="91425"/>
                </a:tc>
              </a:tr>
              <a:tr h="381000">
                <a:tc>
                  <a:txBody>
                    <a:bodyPr/>
                    <a:lstStyle/>
                    <a:p>
                      <a:pPr indent="0" lvl="0" marL="0" rtl="0" algn="ctr">
                        <a:spcBef>
                          <a:spcPts val="0"/>
                        </a:spcBef>
                        <a:spcAft>
                          <a:spcPts val="0"/>
                        </a:spcAft>
                        <a:buNone/>
                      </a:pPr>
                      <a:r>
                        <a:rPr lang="en-GB" sz="1500">
                          <a:latin typeface="Calibri"/>
                          <a:ea typeface="Calibri"/>
                          <a:cs typeface="Calibri"/>
                          <a:sym typeface="Calibri"/>
                        </a:rPr>
                        <a:t>5 Custom Ops</a:t>
                      </a:r>
                      <a:endParaRPr sz="15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GB" sz="1500">
                          <a:latin typeface="Calibri"/>
                          <a:ea typeface="Calibri"/>
                          <a:cs typeface="Calibri"/>
                          <a:sym typeface="Calibri"/>
                        </a:rPr>
                        <a:t>23%</a:t>
                      </a:r>
                      <a:endParaRPr sz="1500">
                        <a:latin typeface="Calibri"/>
                        <a:ea typeface="Calibri"/>
                        <a:cs typeface="Calibri"/>
                        <a:sym typeface="Calibri"/>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descr="TUM – Technical University of Munich" id="276" name="Google Shape;276;gc3586ba9d1_0_33"/>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277" name="Google Shape;277;gc3586ba9d1_0_3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78" name="Google Shape;278;gc3586ba9d1_0_33"/>
          <p:cNvSpPr txBox="1"/>
          <p:nvPr/>
        </p:nvSpPr>
        <p:spPr>
          <a:xfrm>
            <a:off x="381975" y="6333125"/>
            <a:ext cx="10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 Fnayou</a:t>
            </a:r>
            <a:endParaRPr/>
          </a:p>
        </p:txBody>
      </p:sp>
      <p:sp>
        <p:nvSpPr>
          <p:cNvPr id="279" name="Google Shape;279;gc3586ba9d1_0_33"/>
          <p:cNvSpPr txBox="1"/>
          <p:nvPr/>
        </p:nvSpPr>
        <p:spPr>
          <a:xfrm>
            <a:off x="381975" y="390625"/>
            <a:ext cx="99675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Results: Varying the total </a:t>
            </a:r>
            <a:r>
              <a:rPr lang="en-GB" sz="3900">
                <a:solidFill>
                  <a:schemeClr val="dk1"/>
                </a:solidFill>
                <a:latin typeface="Calibri"/>
                <a:ea typeface="Calibri"/>
                <a:cs typeface="Calibri"/>
                <a:sym typeface="Calibri"/>
              </a:rPr>
              <a:t>number of Initial operations mapped to the Edge TPU</a:t>
            </a:r>
            <a:endParaRPr sz="3900">
              <a:solidFill>
                <a:schemeClr val="dk1"/>
              </a:solidFill>
              <a:latin typeface="Calibri"/>
              <a:ea typeface="Calibri"/>
              <a:cs typeface="Calibri"/>
              <a:sym typeface="Calibri"/>
            </a:endParaRPr>
          </a:p>
        </p:txBody>
      </p:sp>
      <p:sp>
        <p:nvSpPr>
          <p:cNvPr id="280" name="Google Shape;280;gc3586ba9d1_0_33"/>
          <p:cNvSpPr txBox="1"/>
          <p:nvPr/>
        </p:nvSpPr>
        <p:spPr>
          <a:xfrm>
            <a:off x="7727400" y="5269400"/>
            <a:ext cx="4173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Calibri"/>
                <a:ea typeface="Calibri"/>
                <a:cs typeface="Calibri"/>
                <a:sym typeface="Calibri"/>
              </a:rPr>
              <a:t>⇒ </a:t>
            </a:r>
            <a:r>
              <a:rPr b="1" lang="en-GB" sz="1800">
                <a:solidFill>
                  <a:schemeClr val="dk1"/>
                </a:solidFill>
                <a:latin typeface="Calibri"/>
                <a:ea typeface="Calibri"/>
                <a:cs typeface="Calibri"/>
                <a:sym typeface="Calibri"/>
              </a:rPr>
              <a:t>Increasing the total number of Ops mapped to the Edge TPU results in a decrease in inference times</a:t>
            </a:r>
            <a:endParaRPr/>
          </a:p>
        </p:txBody>
      </p:sp>
      <p:pic>
        <p:nvPicPr>
          <p:cNvPr id="281" name="Google Shape;281;gc3586ba9d1_0_33"/>
          <p:cNvPicPr preferRelativeResize="0"/>
          <p:nvPr/>
        </p:nvPicPr>
        <p:blipFill>
          <a:blip r:embed="rId4">
            <a:alphaModFix/>
          </a:blip>
          <a:stretch>
            <a:fillRect/>
          </a:stretch>
        </p:blipFill>
        <p:spPr>
          <a:xfrm>
            <a:off x="152400" y="1928425"/>
            <a:ext cx="7563612" cy="4250625"/>
          </a:xfrm>
          <a:prstGeom prst="rect">
            <a:avLst/>
          </a:prstGeom>
          <a:noFill/>
          <a:ln>
            <a:noFill/>
          </a:ln>
        </p:spPr>
      </p:pic>
      <p:graphicFrame>
        <p:nvGraphicFramePr>
          <p:cNvPr id="282" name="Google Shape;282;gc3586ba9d1_0_33"/>
          <p:cNvGraphicFramePr/>
          <p:nvPr/>
        </p:nvGraphicFramePr>
        <p:xfrm>
          <a:off x="8175400" y="1737475"/>
          <a:ext cx="3000000" cy="3000000"/>
        </p:xfrm>
        <a:graphic>
          <a:graphicData uri="http://schemas.openxmlformats.org/drawingml/2006/table">
            <a:tbl>
              <a:tblPr>
                <a:noFill/>
                <a:tableStyleId>{F6E0133E-C4A6-43DE-854C-56D82DFB6DF8}</a:tableStyleId>
              </a:tblPr>
              <a:tblGrid>
                <a:gridCol w="1638800"/>
                <a:gridCol w="1638800"/>
              </a:tblGrid>
              <a:tr h="288600">
                <a:tc>
                  <a:txBody>
                    <a:bodyPr/>
                    <a:lstStyle/>
                    <a:p>
                      <a:pPr indent="0" lvl="0" marL="0" rtl="0" algn="ctr">
                        <a:spcBef>
                          <a:spcPts val="0"/>
                        </a:spcBef>
                        <a:spcAft>
                          <a:spcPts val="0"/>
                        </a:spcAft>
                        <a:buNone/>
                      </a:pPr>
                      <a:r>
                        <a:rPr lang="en-GB">
                          <a:latin typeface="Calibri"/>
                          <a:ea typeface="Calibri"/>
                          <a:cs typeface="Calibri"/>
                          <a:sym typeface="Calibri"/>
                        </a:rPr>
                        <a:t>N° of Ops mapped to the Edge TPU</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GB">
                          <a:latin typeface="Calibri"/>
                          <a:ea typeface="Calibri"/>
                          <a:cs typeface="Calibri"/>
                          <a:sym typeface="Calibri"/>
                        </a:rPr>
                        <a:t>Decrease in %</a:t>
                      </a:r>
                      <a:endParaRPr>
                        <a:latin typeface="Calibri"/>
                        <a:ea typeface="Calibri"/>
                        <a:cs typeface="Calibri"/>
                        <a:sym typeface="Calibri"/>
                      </a:endParaRPr>
                    </a:p>
                  </a:txBody>
                  <a:tcPr marT="91425" marB="91425" marR="91425" marL="91425"/>
                </a:tc>
              </a:tr>
              <a:tr h="288600">
                <a:tc>
                  <a:txBody>
                    <a:bodyPr/>
                    <a:lstStyle/>
                    <a:p>
                      <a:pPr indent="0" lvl="0" marL="0" rtl="0" algn="ctr">
                        <a:spcBef>
                          <a:spcPts val="0"/>
                        </a:spcBef>
                        <a:spcAft>
                          <a:spcPts val="0"/>
                        </a:spcAft>
                        <a:buNone/>
                      </a:pPr>
                      <a:r>
                        <a:rPr lang="en-GB">
                          <a:latin typeface="Calibri"/>
                          <a:ea typeface="Calibri"/>
                          <a:cs typeface="Calibri"/>
                          <a:sym typeface="Calibri"/>
                        </a:rPr>
                        <a:t>4 Ops</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t/>
                      </a:r>
                      <a:endParaRPr>
                        <a:latin typeface="Calibri"/>
                        <a:ea typeface="Calibri"/>
                        <a:cs typeface="Calibri"/>
                        <a:sym typeface="Calibri"/>
                      </a:endParaRPr>
                    </a:p>
                  </a:txBody>
                  <a:tcPr marT="91425" marB="91425" marR="91425" marL="91425"/>
                </a:tc>
              </a:tr>
              <a:tr h="288600">
                <a:tc>
                  <a:txBody>
                    <a:bodyPr/>
                    <a:lstStyle/>
                    <a:p>
                      <a:pPr indent="0" lvl="0" marL="0" rtl="0" algn="ctr">
                        <a:spcBef>
                          <a:spcPts val="0"/>
                        </a:spcBef>
                        <a:spcAft>
                          <a:spcPts val="0"/>
                        </a:spcAft>
                        <a:buNone/>
                      </a:pPr>
                      <a:r>
                        <a:rPr lang="en-GB">
                          <a:latin typeface="Calibri"/>
                          <a:ea typeface="Calibri"/>
                          <a:cs typeface="Calibri"/>
                          <a:sym typeface="Calibri"/>
                        </a:rPr>
                        <a:t>8 Ops</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GB">
                          <a:latin typeface="Calibri"/>
                          <a:ea typeface="Calibri"/>
                          <a:cs typeface="Calibri"/>
                          <a:sym typeface="Calibri"/>
                        </a:rPr>
                        <a:t>16%</a:t>
                      </a:r>
                      <a:endParaRPr>
                        <a:latin typeface="Calibri"/>
                        <a:ea typeface="Calibri"/>
                        <a:cs typeface="Calibri"/>
                        <a:sym typeface="Calibri"/>
                      </a:endParaRPr>
                    </a:p>
                  </a:txBody>
                  <a:tcPr marT="91425" marB="91425" marR="91425" marL="91425"/>
                </a:tc>
              </a:tr>
              <a:tr h="288600">
                <a:tc>
                  <a:txBody>
                    <a:bodyPr/>
                    <a:lstStyle/>
                    <a:p>
                      <a:pPr indent="0" lvl="0" marL="0" rtl="0" algn="ctr">
                        <a:spcBef>
                          <a:spcPts val="0"/>
                        </a:spcBef>
                        <a:spcAft>
                          <a:spcPts val="0"/>
                        </a:spcAft>
                        <a:buNone/>
                      </a:pPr>
                      <a:r>
                        <a:rPr lang="en-GB">
                          <a:latin typeface="Calibri"/>
                          <a:ea typeface="Calibri"/>
                          <a:cs typeface="Calibri"/>
                          <a:sym typeface="Calibri"/>
                        </a:rPr>
                        <a:t>12 Ops</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GB">
                          <a:latin typeface="Calibri"/>
                          <a:ea typeface="Calibri"/>
                          <a:cs typeface="Calibri"/>
                          <a:sym typeface="Calibri"/>
                        </a:rPr>
                        <a:t>24%</a:t>
                      </a:r>
                      <a:endParaRPr>
                        <a:latin typeface="Calibri"/>
                        <a:ea typeface="Calibri"/>
                        <a:cs typeface="Calibri"/>
                        <a:sym typeface="Calibri"/>
                      </a:endParaRPr>
                    </a:p>
                  </a:txBody>
                  <a:tcPr marT="91425" marB="91425" marR="91425" marL="91425"/>
                </a:tc>
              </a:tr>
              <a:tr h="288600">
                <a:tc>
                  <a:txBody>
                    <a:bodyPr/>
                    <a:lstStyle/>
                    <a:p>
                      <a:pPr indent="0" lvl="0" marL="0" rtl="0" algn="ctr">
                        <a:spcBef>
                          <a:spcPts val="0"/>
                        </a:spcBef>
                        <a:spcAft>
                          <a:spcPts val="0"/>
                        </a:spcAft>
                        <a:buNone/>
                      </a:pPr>
                      <a:r>
                        <a:rPr lang="en-GB">
                          <a:latin typeface="Calibri"/>
                          <a:ea typeface="Calibri"/>
                          <a:cs typeface="Calibri"/>
                          <a:sym typeface="Calibri"/>
                        </a:rPr>
                        <a:t>16 Ops</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GB">
                          <a:latin typeface="Calibri"/>
                          <a:ea typeface="Calibri"/>
                          <a:cs typeface="Calibri"/>
                          <a:sym typeface="Calibri"/>
                        </a:rPr>
                        <a:t>18%</a:t>
                      </a:r>
                      <a:endParaRPr>
                        <a:latin typeface="Calibri"/>
                        <a:ea typeface="Calibri"/>
                        <a:cs typeface="Calibri"/>
                        <a:sym typeface="Calibri"/>
                      </a:endParaRPr>
                    </a:p>
                  </a:txBody>
                  <a:tcPr marT="91425" marB="91425" marR="91425" marL="91425"/>
                </a:tc>
              </a:tr>
              <a:tr h="288600">
                <a:tc>
                  <a:txBody>
                    <a:bodyPr/>
                    <a:lstStyle/>
                    <a:p>
                      <a:pPr indent="0" lvl="0" marL="0" rtl="0" algn="ctr">
                        <a:spcBef>
                          <a:spcPts val="0"/>
                        </a:spcBef>
                        <a:spcAft>
                          <a:spcPts val="0"/>
                        </a:spcAft>
                        <a:buNone/>
                      </a:pPr>
                      <a:r>
                        <a:rPr lang="en-GB">
                          <a:latin typeface="Calibri"/>
                          <a:ea typeface="Calibri"/>
                          <a:cs typeface="Calibri"/>
                          <a:sym typeface="Calibri"/>
                        </a:rPr>
                        <a:t>20 Ops</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GB">
                          <a:latin typeface="Calibri"/>
                          <a:ea typeface="Calibri"/>
                          <a:cs typeface="Calibri"/>
                          <a:sym typeface="Calibri"/>
                        </a:rPr>
                        <a:t>20%</a:t>
                      </a:r>
                      <a:endParaRPr>
                        <a:latin typeface="Calibri"/>
                        <a:ea typeface="Calibri"/>
                        <a:cs typeface="Calibri"/>
                        <a:sym typeface="Calibri"/>
                      </a:endParaRPr>
                    </a:p>
                  </a:txBody>
                  <a:tcPr marT="91425" marB="91425" marR="91425" marL="91425"/>
                </a:tc>
              </a:tr>
              <a:tr h="288600">
                <a:tc>
                  <a:txBody>
                    <a:bodyPr/>
                    <a:lstStyle/>
                    <a:p>
                      <a:pPr indent="0" lvl="0" marL="0" rtl="0" algn="ctr">
                        <a:spcBef>
                          <a:spcPts val="0"/>
                        </a:spcBef>
                        <a:spcAft>
                          <a:spcPts val="0"/>
                        </a:spcAft>
                        <a:buNone/>
                      </a:pPr>
                      <a:r>
                        <a:rPr lang="en-GB">
                          <a:latin typeface="Calibri"/>
                          <a:ea typeface="Calibri"/>
                          <a:cs typeface="Calibri"/>
                          <a:sym typeface="Calibri"/>
                        </a:rPr>
                        <a:t>24 Ops</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GB">
                          <a:latin typeface="Calibri"/>
                          <a:ea typeface="Calibri"/>
                          <a:cs typeface="Calibri"/>
                          <a:sym typeface="Calibri"/>
                        </a:rPr>
                        <a:t>30%</a:t>
                      </a:r>
                      <a:endParaRPr>
                        <a:latin typeface="Calibri"/>
                        <a:ea typeface="Calibri"/>
                        <a:cs typeface="Calibri"/>
                        <a:sym typeface="Calibri"/>
                      </a:endParaRPr>
                    </a:p>
                  </a:txBody>
                  <a:tcPr marT="91425" marB="91425" marR="91425" marL="91425"/>
                </a:tc>
              </a:tr>
              <a:tr h="288600">
                <a:tc>
                  <a:txBody>
                    <a:bodyPr/>
                    <a:lstStyle/>
                    <a:p>
                      <a:pPr indent="0" lvl="0" marL="0" rtl="0" algn="ctr">
                        <a:spcBef>
                          <a:spcPts val="0"/>
                        </a:spcBef>
                        <a:spcAft>
                          <a:spcPts val="0"/>
                        </a:spcAft>
                        <a:buNone/>
                      </a:pPr>
                      <a:r>
                        <a:rPr lang="en-GB">
                          <a:latin typeface="Calibri"/>
                          <a:ea typeface="Calibri"/>
                          <a:cs typeface="Calibri"/>
                          <a:sym typeface="Calibri"/>
                        </a:rPr>
                        <a:t>28 Ops</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GB">
                          <a:latin typeface="Calibri"/>
                          <a:ea typeface="Calibri"/>
                          <a:cs typeface="Calibri"/>
                          <a:sym typeface="Calibri"/>
                        </a:rPr>
                        <a:t>32%</a:t>
                      </a:r>
                      <a:endParaRPr>
                        <a:latin typeface="Calibri"/>
                        <a:ea typeface="Calibri"/>
                        <a:cs typeface="Calibri"/>
                        <a:sym typeface="Calibri"/>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descr="TUM – Technical University of Munich" id="288" name="Google Shape;288;gc3586ba9d1_0_43"/>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289" name="Google Shape;289;gc3586ba9d1_0_4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290" name="Google Shape;290;gc3586ba9d1_0_43"/>
          <p:cNvSpPr txBox="1"/>
          <p:nvPr/>
        </p:nvSpPr>
        <p:spPr>
          <a:xfrm>
            <a:off x="381975" y="6333125"/>
            <a:ext cx="10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 Fnayou</a:t>
            </a:r>
            <a:endParaRPr/>
          </a:p>
        </p:txBody>
      </p:sp>
      <p:sp>
        <p:nvSpPr>
          <p:cNvPr id="291" name="Google Shape;291;gc3586ba9d1_0_43"/>
          <p:cNvSpPr txBox="1"/>
          <p:nvPr/>
        </p:nvSpPr>
        <p:spPr>
          <a:xfrm>
            <a:off x="381975" y="390625"/>
            <a:ext cx="99675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Results: Varying t</a:t>
            </a:r>
            <a:r>
              <a:rPr lang="en-GB" sz="3900">
                <a:solidFill>
                  <a:schemeClr val="dk1"/>
                </a:solidFill>
                <a:latin typeface="Calibri"/>
                <a:ea typeface="Calibri"/>
                <a:cs typeface="Calibri"/>
                <a:sym typeface="Calibri"/>
              </a:rPr>
              <a:t>he target hardware on which the model starts its execution </a:t>
            </a:r>
            <a:endParaRPr sz="3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3900">
              <a:solidFill>
                <a:schemeClr val="dk1"/>
              </a:solidFill>
              <a:latin typeface="Calibri"/>
              <a:ea typeface="Calibri"/>
              <a:cs typeface="Calibri"/>
              <a:sym typeface="Calibri"/>
            </a:endParaRPr>
          </a:p>
          <a:p>
            <a:pPr indent="0" lvl="0" marL="0" rtl="0" algn="l">
              <a:spcBef>
                <a:spcPts val="0"/>
              </a:spcBef>
              <a:spcAft>
                <a:spcPts val="0"/>
              </a:spcAft>
              <a:buNone/>
            </a:pPr>
            <a:r>
              <a:t/>
            </a:r>
            <a:endParaRPr sz="3900">
              <a:solidFill>
                <a:schemeClr val="dk1"/>
              </a:solidFill>
              <a:latin typeface="Calibri"/>
              <a:ea typeface="Calibri"/>
              <a:cs typeface="Calibri"/>
              <a:sym typeface="Calibri"/>
            </a:endParaRPr>
          </a:p>
        </p:txBody>
      </p:sp>
      <p:pic>
        <p:nvPicPr>
          <p:cNvPr id="292" name="Google Shape;292;gc3586ba9d1_0_43"/>
          <p:cNvPicPr preferRelativeResize="0"/>
          <p:nvPr/>
        </p:nvPicPr>
        <p:blipFill>
          <a:blip r:embed="rId4">
            <a:alphaModFix/>
          </a:blip>
          <a:stretch>
            <a:fillRect/>
          </a:stretch>
        </p:blipFill>
        <p:spPr>
          <a:xfrm>
            <a:off x="7041071" y="3768336"/>
            <a:ext cx="4966035" cy="736595"/>
          </a:xfrm>
          <a:prstGeom prst="rect">
            <a:avLst/>
          </a:prstGeom>
          <a:noFill/>
          <a:ln>
            <a:noFill/>
          </a:ln>
        </p:spPr>
      </p:pic>
      <p:pic>
        <p:nvPicPr>
          <p:cNvPr id="293" name="Google Shape;293;gc3586ba9d1_0_43"/>
          <p:cNvPicPr preferRelativeResize="0"/>
          <p:nvPr/>
        </p:nvPicPr>
        <p:blipFill>
          <a:blip r:embed="rId5">
            <a:alphaModFix/>
          </a:blip>
          <a:stretch>
            <a:fillRect/>
          </a:stretch>
        </p:blipFill>
        <p:spPr>
          <a:xfrm>
            <a:off x="7041058" y="2574531"/>
            <a:ext cx="4966058" cy="736601"/>
          </a:xfrm>
          <a:prstGeom prst="rect">
            <a:avLst/>
          </a:prstGeom>
          <a:noFill/>
          <a:ln>
            <a:noFill/>
          </a:ln>
        </p:spPr>
      </p:pic>
      <p:pic>
        <p:nvPicPr>
          <p:cNvPr id="294" name="Google Shape;294;gc3586ba9d1_0_43"/>
          <p:cNvPicPr preferRelativeResize="0"/>
          <p:nvPr/>
        </p:nvPicPr>
        <p:blipFill>
          <a:blip r:embed="rId6">
            <a:alphaModFix/>
          </a:blip>
          <a:stretch>
            <a:fillRect/>
          </a:stretch>
        </p:blipFill>
        <p:spPr>
          <a:xfrm>
            <a:off x="228600" y="2176148"/>
            <a:ext cx="6719026" cy="3775975"/>
          </a:xfrm>
          <a:prstGeom prst="rect">
            <a:avLst/>
          </a:prstGeom>
          <a:noFill/>
          <a:ln>
            <a:noFill/>
          </a:ln>
        </p:spPr>
      </p:pic>
      <p:sp>
        <p:nvSpPr>
          <p:cNvPr id="295" name="Google Shape;295;gc3586ba9d1_0_43"/>
          <p:cNvSpPr txBox="1"/>
          <p:nvPr/>
        </p:nvSpPr>
        <p:spPr>
          <a:xfrm>
            <a:off x="7437288" y="4884450"/>
            <a:ext cx="4173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Calibri"/>
                <a:ea typeface="Calibri"/>
                <a:cs typeface="Calibri"/>
                <a:sym typeface="Calibri"/>
              </a:rPr>
              <a:t>⇒ </a:t>
            </a:r>
            <a:r>
              <a:rPr b="1" lang="en-GB" sz="1800">
                <a:solidFill>
                  <a:schemeClr val="dk1"/>
                </a:solidFill>
                <a:latin typeface="Calibri"/>
                <a:ea typeface="Calibri"/>
                <a:cs typeface="Calibri"/>
                <a:sym typeface="Calibri"/>
              </a:rPr>
              <a:t>Starting execution on the CPU results in a 20% increase in inference times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descr="TUM – Technical University of Munich" id="301" name="Google Shape;301;gc35afd971c_11_8"/>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302" name="Google Shape;302;gc35afd971c_11_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03" name="Google Shape;303;gc35afd971c_11_8"/>
          <p:cNvSpPr txBox="1"/>
          <p:nvPr/>
        </p:nvSpPr>
        <p:spPr>
          <a:xfrm>
            <a:off x="381975" y="6333125"/>
            <a:ext cx="10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 Fnayou</a:t>
            </a:r>
            <a:endParaRPr/>
          </a:p>
        </p:txBody>
      </p:sp>
      <p:sp>
        <p:nvSpPr>
          <p:cNvPr id="304" name="Google Shape;304;gc35afd971c_11_8"/>
          <p:cNvSpPr txBox="1"/>
          <p:nvPr/>
        </p:nvSpPr>
        <p:spPr>
          <a:xfrm>
            <a:off x="381975" y="390625"/>
            <a:ext cx="99675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Results: Varying t</a:t>
            </a:r>
            <a:r>
              <a:rPr lang="en-GB" sz="3900">
                <a:solidFill>
                  <a:schemeClr val="dk1"/>
                </a:solidFill>
                <a:latin typeface="Calibri"/>
                <a:ea typeface="Calibri"/>
                <a:cs typeface="Calibri"/>
                <a:sym typeface="Calibri"/>
              </a:rPr>
              <a:t>he target hardware on which the model starts its execution </a:t>
            </a:r>
            <a:endParaRPr sz="3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3900">
              <a:solidFill>
                <a:schemeClr val="dk1"/>
              </a:solidFill>
              <a:latin typeface="Calibri"/>
              <a:ea typeface="Calibri"/>
              <a:cs typeface="Calibri"/>
              <a:sym typeface="Calibri"/>
            </a:endParaRPr>
          </a:p>
          <a:p>
            <a:pPr indent="0" lvl="0" marL="0" rtl="0" algn="l">
              <a:spcBef>
                <a:spcPts val="0"/>
              </a:spcBef>
              <a:spcAft>
                <a:spcPts val="0"/>
              </a:spcAft>
              <a:buNone/>
            </a:pPr>
            <a:r>
              <a:t/>
            </a:r>
            <a:endParaRPr sz="3900">
              <a:solidFill>
                <a:schemeClr val="dk1"/>
              </a:solidFill>
              <a:latin typeface="Calibri"/>
              <a:ea typeface="Calibri"/>
              <a:cs typeface="Calibri"/>
              <a:sym typeface="Calibri"/>
            </a:endParaRPr>
          </a:p>
        </p:txBody>
      </p:sp>
      <p:sp>
        <p:nvSpPr>
          <p:cNvPr id="305" name="Google Shape;305;gc35afd971c_11_8"/>
          <p:cNvSpPr txBox="1"/>
          <p:nvPr/>
        </p:nvSpPr>
        <p:spPr>
          <a:xfrm>
            <a:off x="7437288" y="4808250"/>
            <a:ext cx="4173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Calibri"/>
                <a:ea typeface="Calibri"/>
                <a:cs typeface="Calibri"/>
                <a:sym typeface="Calibri"/>
              </a:rPr>
              <a:t>⇒ </a:t>
            </a:r>
            <a:r>
              <a:rPr b="1" lang="en-GB" sz="1800">
                <a:solidFill>
                  <a:schemeClr val="dk1"/>
                </a:solidFill>
                <a:latin typeface="Calibri"/>
                <a:ea typeface="Calibri"/>
                <a:cs typeface="Calibri"/>
                <a:sym typeface="Calibri"/>
              </a:rPr>
              <a:t>Starting execution on the CPU results in a 18% increase in inference times</a:t>
            </a:r>
            <a:endParaRPr/>
          </a:p>
        </p:txBody>
      </p:sp>
      <p:pic>
        <p:nvPicPr>
          <p:cNvPr id="306" name="Google Shape;306;gc35afd971c_11_8"/>
          <p:cNvPicPr preferRelativeResize="0"/>
          <p:nvPr/>
        </p:nvPicPr>
        <p:blipFill>
          <a:blip r:embed="rId4">
            <a:alphaModFix/>
          </a:blip>
          <a:stretch>
            <a:fillRect/>
          </a:stretch>
        </p:blipFill>
        <p:spPr>
          <a:xfrm>
            <a:off x="183100" y="2146300"/>
            <a:ext cx="6687775" cy="3764650"/>
          </a:xfrm>
          <a:prstGeom prst="rect">
            <a:avLst/>
          </a:prstGeom>
          <a:noFill/>
          <a:ln>
            <a:noFill/>
          </a:ln>
        </p:spPr>
      </p:pic>
      <p:pic>
        <p:nvPicPr>
          <p:cNvPr id="307" name="Google Shape;307;gc35afd971c_11_8"/>
          <p:cNvPicPr preferRelativeResize="0"/>
          <p:nvPr/>
        </p:nvPicPr>
        <p:blipFill>
          <a:blip r:embed="rId5">
            <a:alphaModFix/>
          </a:blip>
          <a:stretch>
            <a:fillRect/>
          </a:stretch>
        </p:blipFill>
        <p:spPr>
          <a:xfrm>
            <a:off x="7041087" y="2775358"/>
            <a:ext cx="4966035" cy="726167"/>
          </a:xfrm>
          <a:prstGeom prst="rect">
            <a:avLst/>
          </a:prstGeom>
          <a:noFill/>
          <a:ln>
            <a:noFill/>
          </a:ln>
        </p:spPr>
      </p:pic>
      <p:pic>
        <p:nvPicPr>
          <p:cNvPr id="308" name="Google Shape;308;gc35afd971c_11_8"/>
          <p:cNvPicPr preferRelativeResize="0"/>
          <p:nvPr/>
        </p:nvPicPr>
        <p:blipFill>
          <a:blip r:embed="rId6">
            <a:alphaModFix/>
          </a:blip>
          <a:stretch>
            <a:fillRect/>
          </a:stretch>
        </p:blipFill>
        <p:spPr>
          <a:xfrm>
            <a:off x="7041061" y="3751715"/>
            <a:ext cx="4966080" cy="7261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descr="TUM – Technical University of Munich" id="314" name="Google Shape;314;gc35afd971c_11_20"/>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315" name="Google Shape;315;gc35afd971c_11_2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16" name="Google Shape;316;gc35afd971c_11_20"/>
          <p:cNvSpPr txBox="1"/>
          <p:nvPr/>
        </p:nvSpPr>
        <p:spPr>
          <a:xfrm>
            <a:off x="381975" y="6333125"/>
            <a:ext cx="10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 Fnayou</a:t>
            </a:r>
            <a:endParaRPr/>
          </a:p>
        </p:txBody>
      </p:sp>
      <p:sp>
        <p:nvSpPr>
          <p:cNvPr id="317" name="Google Shape;317;gc35afd971c_11_20"/>
          <p:cNvSpPr txBox="1"/>
          <p:nvPr/>
        </p:nvSpPr>
        <p:spPr>
          <a:xfrm>
            <a:off x="381975" y="390625"/>
            <a:ext cx="99675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Results: Varying t</a:t>
            </a:r>
            <a:r>
              <a:rPr lang="en-GB" sz="3900">
                <a:solidFill>
                  <a:schemeClr val="dk1"/>
                </a:solidFill>
                <a:latin typeface="Calibri"/>
                <a:ea typeface="Calibri"/>
                <a:cs typeface="Calibri"/>
                <a:sym typeface="Calibri"/>
              </a:rPr>
              <a:t>he target hardware on which the model starts its execution </a:t>
            </a:r>
            <a:endParaRPr sz="3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3900">
              <a:solidFill>
                <a:schemeClr val="dk1"/>
              </a:solidFill>
              <a:latin typeface="Calibri"/>
              <a:ea typeface="Calibri"/>
              <a:cs typeface="Calibri"/>
              <a:sym typeface="Calibri"/>
            </a:endParaRPr>
          </a:p>
          <a:p>
            <a:pPr indent="0" lvl="0" marL="0" rtl="0" algn="l">
              <a:spcBef>
                <a:spcPts val="0"/>
              </a:spcBef>
              <a:spcAft>
                <a:spcPts val="0"/>
              </a:spcAft>
              <a:buNone/>
            </a:pPr>
            <a:r>
              <a:t/>
            </a:r>
            <a:endParaRPr sz="3900">
              <a:solidFill>
                <a:schemeClr val="dk1"/>
              </a:solidFill>
              <a:latin typeface="Calibri"/>
              <a:ea typeface="Calibri"/>
              <a:cs typeface="Calibri"/>
              <a:sym typeface="Calibri"/>
            </a:endParaRPr>
          </a:p>
        </p:txBody>
      </p:sp>
      <p:sp>
        <p:nvSpPr>
          <p:cNvPr id="318" name="Google Shape;318;gc35afd971c_11_20"/>
          <p:cNvSpPr txBox="1"/>
          <p:nvPr/>
        </p:nvSpPr>
        <p:spPr>
          <a:xfrm>
            <a:off x="7437288" y="4884450"/>
            <a:ext cx="4173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Calibri"/>
                <a:ea typeface="Calibri"/>
                <a:cs typeface="Calibri"/>
                <a:sym typeface="Calibri"/>
              </a:rPr>
              <a:t>⇒ </a:t>
            </a:r>
            <a:r>
              <a:rPr b="1" lang="en-GB" sz="1800">
                <a:solidFill>
                  <a:schemeClr val="dk1"/>
                </a:solidFill>
                <a:latin typeface="Calibri"/>
                <a:ea typeface="Calibri"/>
                <a:cs typeface="Calibri"/>
                <a:sym typeface="Calibri"/>
              </a:rPr>
              <a:t>Starting execution on the CPU results in a 15% increase in inference times</a:t>
            </a:r>
            <a:endParaRPr/>
          </a:p>
        </p:txBody>
      </p:sp>
      <p:pic>
        <p:nvPicPr>
          <p:cNvPr id="319" name="Google Shape;319;gc35afd971c_11_20"/>
          <p:cNvPicPr preferRelativeResize="0"/>
          <p:nvPr/>
        </p:nvPicPr>
        <p:blipFill>
          <a:blip r:embed="rId4">
            <a:alphaModFix/>
          </a:blip>
          <a:stretch>
            <a:fillRect/>
          </a:stretch>
        </p:blipFill>
        <p:spPr>
          <a:xfrm>
            <a:off x="152400" y="2214625"/>
            <a:ext cx="6772750" cy="3806175"/>
          </a:xfrm>
          <a:prstGeom prst="rect">
            <a:avLst/>
          </a:prstGeom>
          <a:noFill/>
          <a:ln>
            <a:noFill/>
          </a:ln>
        </p:spPr>
      </p:pic>
      <p:pic>
        <p:nvPicPr>
          <p:cNvPr id="320" name="Google Shape;320;gc35afd971c_11_20"/>
          <p:cNvPicPr preferRelativeResize="0"/>
          <p:nvPr/>
        </p:nvPicPr>
        <p:blipFill>
          <a:blip r:embed="rId5">
            <a:alphaModFix/>
          </a:blip>
          <a:stretch>
            <a:fillRect/>
          </a:stretch>
        </p:blipFill>
        <p:spPr>
          <a:xfrm>
            <a:off x="7063599" y="2891951"/>
            <a:ext cx="4966058" cy="736601"/>
          </a:xfrm>
          <a:prstGeom prst="rect">
            <a:avLst/>
          </a:prstGeom>
          <a:noFill/>
          <a:ln>
            <a:noFill/>
          </a:ln>
        </p:spPr>
      </p:pic>
      <p:pic>
        <p:nvPicPr>
          <p:cNvPr id="321" name="Google Shape;321;gc35afd971c_11_20"/>
          <p:cNvPicPr preferRelativeResize="0"/>
          <p:nvPr/>
        </p:nvPicPr>
        <p:blipFill>
          <a:blip r:embed="rId6">
            <a:alphaModFix/>
          </a:blip>
          <a:stretch>
            <a:fillRect/>
          </a:stretch>
        </p:blipFill>
        <p:spPr>
          <a:xfrm>
            <a:off x="7073571" y="3901411"/>
            <a:ext cx="4966035" cy="7365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descr="TUM – Technical University of Munich" id="90" name="Google Shape;90;gc45cdbfa85_6_0"/>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91" name="Google Shape;91;gc45cdbfa85_6_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92" name="Google Shape;92;gc45cdbfa85_6_0"/>
          <p:cNvSpPr txBox="1"/>
          <p:nvPr/>
        </p:nvSpPr>
        <p:spPr>
          <a:xfrm>
            <a:off x="381975" y="6333125"/>
            <a:ext cx="10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 Fnayou</a:t>
            </a:r>
            <a:endParaRPr/>
          </a:p>
        </p:txBody>
      </p:sp>
      <p:sp>
        <p:nvSpPr>
          <p:cNvPr id="93" name="Google Shape;93;gc45cdbfa85_6_0"/>
          <p:cNvSpPr txBox="1"/>
          <p:nvPr/>
        </p:nvSpPr>
        <p:spPr>
          <a:xfrm>
            <a:off x="381975" y="390625"/>
            <a:ext cx="10091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Motiva</a:t>
            </a:r>
            <a:r>
              <a:rPr lang="en-GB" sz="3900">
                <a:latin typeface="Calibri"/>
                <a:ea typeface="Calibri"/>
                <a:cs typeface="Calibri"/>
                <a:sym typeface="Calibri"/>
              </a:rPr>
              <a:t>tion: Edge AI</a:t>
            </a:r>
            <a:endParaRPr sz="3900">
              <a:latin typeface="Calibri"/>
              <a:ea typeface="Calibri"/>
              <a:cs typeface="Calibri"/>
              <a:sym typeface="Calibri"/>
            </a:endParaRPr>
          </a:p>
        </p:txBody>
      </p:sp>
      <p:sp>
        <p:nvSpPr>
          <p:cNvPr id="94" name="Google Shape;94;gc45cdbfa85_6_0"/>
          <p:cNvSpPr/>
          <p:nvPr/>
        </p:nvSpPr>
        <p:spPr>
          <a:xfrm>
            <a:off x="1672588" y="1768825"/>
            <a:ext cx="20307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alibri"/>
                <a:ea typeface="Calibri"/>
                <a:cs typeface="Calibri"/>
                <a:sym typeface="Calibri"/>
              </a:rPr>
              <a:t>Edge Computing</a:t>
            </a:r>
            <a:endParaRPr sz="1800">
              <a:latin typeface="Calibri"/>
              <a:ea typeface="Calibri"/>
              <a:cs typeface="Calibri"/>
              <a:sym typeface="Calibri"/>
            </a:endParaRPr>
          </a:p>
        </p:txBody>
      </p:sp>
      <p:sp>
        <p:nvSpPr>
          <p:cNvPr id="95" name="Google Shape;95;gc45cdbfa85_6_0"/>
          <p:cNvSpPr/>
          <p:nvPr/>
        </p:nvSpPr>
        <p:spPr>
          <a:xfrm>
            <a:off x="3993300" y="1779175"/>
            <a:ext cx="445200" cy="5043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c45cdbfa85_6_0"/>
          <p:cNvSpPr/>
          <p:nvPr/>
        </p:nvSpPr>
        <p:spPr>
          <a:xfrm>
            <a:off x="4728513" y="1768825"/>
            <a:ext cx="23058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alibri"/>
                <a:ea typeface="Calibri"/>
                <a:cs typeface="Calibri"/>
                <a:sym typeface="Calibri"/>
              </a:rPr>
              <a:t>Artificial Intelligence</a:t>
            </a:r>
            <a:endParaRPr sz="1800">
              <a:latin typeface="Calibri"/>
              <a:ea typeface="Calibri"/>
              <a:cs typeface="Calibri"/>
              <a:sym typeface="Calibri"/>
            </a:endParaRPr>
          </a:p>
        </p:txBody>
      </p:sp>
      <p:sp>
        <p:nvSpPr>
          <p:cNvPr id="97" name="Google Shape;97;gc45cdbfa85_6_0"/>
          <p:cNvSpPr/>
          <p:nvPr/>
        </p:nvSpPr>
        <p:spPr>
          <a:xfrm>
            <a:off x="7258113" y="1758475"/>
            <a:ext cx="731700" cy="5250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c45cdbfa85_6_0"/>
          <p:cNvSpPr/>
          <p:nvPr/>
        </p:nvSpPr>
        <p:spPr>
          <a:xfrm>
            <a:off x="8213613" y="1758475"/>
            <a:ext cx="2305800" cy="52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Calibri"/>
                <a:ea typeface="Calibri"/>
                <a:cs typeface="Calibri"/>
                <a:sym typeface="Calibri"/>
              </a:rPr>
              <a:t>Edge AI</a:t>
            </a:r>
            <a:endParaRPr sz="1800">
              <a:latin typeface="Calibri"/>
              <a:ea typeface="Calibri"/>
              <a:cs typeface="Calibri"/>
              <a:sym typeface="Calibri"/>
            </a:endParaRPr>
          </a:p>
        </p:txBody>
      </p:sp>
      <p:sp>
        <p:nvSpPr>
          <p:cNvPr id="99" name="Google Shape;99;gc45cdbfa85_6_0"/>
          <p:cNvSpPr txBox="1"/>
          <p:nvPr/>
        </p:nvSpPr>
        <p:spPr>
          <a:xfrm>
            <a:off x="482250" y="2687775"/>
            <a:ext cx="70884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lang="en-GB" sz="1800">
                <a:latin typeface="Calibri"/>
                <a:ea typeface="Calibri"/>
                <a:cs typeface="Calibri"/>
                <a:sym typeface="Calibri"/>
              </a:rPr>
              <a:t>Edge AI systems</a:t>
            </a:r>
            <a:endParaRPr sz="1800">
              <a:latin typeface="Calibri"/>
              <a:ea typeface="Calibri"/>
              <a:cs typeface="Calibri"/>
              <a:sym typeface="Calibri"/>
            </a:endParaRPr>
          </a:p>
          <a:p>
            <a:pPr indent="-342900" lvl="1" marL="914400" rtl="0" algn="l">
              <a:spcBef>
                <a:spcPts val="0"/>
              </a:spcBef>
              <a:spcAft>
                <a:spcPts val="0"/>
              </a:spcAft>
              <a:buSzPts val="1800"/>
              <a:buFont typeface="Calibri"/>
              <a:buChar char="➢"/>
            </a:pPr>
            <a:r>
              <a:rPr lang="en-GB" sz="1800">
                <a:latin typeface="Calibri"/>
                <a:ea typeface="Calibri"/>
                <a:cs typeface="Calibri"/>
                <a:sym typeface="Calibri"/>
              </a:rPr>
              <a:t>Process data gathered by hardware devices locally</a:t>
            </a:r>
            <a:endParaRPr sz="1800">
              <a:latin typeface="Calibri"/>
              <a:ea typeface="Calibri"/>
              <a:cs typeface="Calibri"/>
              <a:sym typeface="Calibri"/>
            </a:endParaRPr>
          </a:p>
          <a:p>
            <a:pPr indent="-342900" lvl="1" marL="914400" rtl="0" algn="l">
              <a:spcBef>
                <a:spcPts val="0"/>
              </a:spcBef>
              <a:spcAft>
                <a:spcPts val="0"/>
              </a:spcAft>
              <a:buSzPts val="1800"/>
              <a:buFont typeface="Calibri"/>
              <a:buChar char="➢"/>
            </a:pPr>
            <a:r>
              <a:rPr lang="en-GB" sz="1800">
                <a:latin typeface="Calibri"/>
                <a:ea typeface="Calibri"/>
                <a:cs typeface="Calibri"/>
                <a:sym typeface="Calibri"/>
              </a:rPr>
              <a:t>Eliminate privacy and security issues related to data transfer</a:t>
            </a:r>
            <a:endParaRPr sz="1800">
              <a:latin typeface="Calibri"/>
              <a:ea typeface="Calibri"/>
              <a:cs typeface="Calibri"/>
              <a:sym typeface="Calibri"/>
            </a:endParaRPr>
          </a:p>
          <a:p>
            <a:pPr indent="-342900" lvl="1" marL="914400" rtl="0" algn="l">
              <a:spcBef>
                <a:spcPts val="0"/>
              </a:spcBef>
              <a:spcAft>
                <a:spcPts val="0"/>
              </a:spcAft>
              <a:buSzPts val="1800"/>
              <a:buFont typeface="Calibri"/>
              <a:buChar char="➢"/>
            </a:pPr>
            <a:r>
              <a:rPr lang="en-GB" sz="1800">
                <a:latin typeface="Calibri"/>
                <a:ea typeface="Calibri"/>
                <a:cs typeface="Calibri"/>
                <a:sym typeface="Calibri"/>
              </a:rPr>
              <a:t>Reduce network latency times for an improved user experience</a:t>
            </a:r>
            <a:endParaRPr sz="1800">
              <a:latin typeface="Calibri"/>
              <a:ea typeface="Calibri"/>
              <a:cs typeface="Calibri"/>
              <a:sym typeface="Calibri"/>
            </a:endParaRPr>
          </a:p>
        </p:txBody>
      </p:sp>
      <p:pic>
        <p:nvPicPr>
          <p:cNvPr id="100" name="Google Shape;100;gc45cdbfa85_6_0"/>
          <p:cNvPicPr preferRelativeResize="0"/>
          <p:nvPr/>
        </p:nvPicPr>
        <p:blipFill>
          <a:blip r:embed="rId4">
            <a:alphaModFix/>
          </a:blip>
          <a:stretch>
            <a:fillRect/>
          </a:stretch>
        </p:blipFill>
        <p:spPr>
          <a:xfrm>
            <a:off x="482250" y="4285575"/>
            <a:ext cx="4551951" cy="1896100"/>
          </a:xfrm>
          <a:prstGeom prst="rect">
            <a:avLst/>
          </a:prstGeom>
          <a:noFill/>
          <a:ln>
            <a:noFill/>
          </a:ln>
        </p:spPr>
      </p:pic>
      <p:sp>
        <p:nvSpPr>
          <p:cNvPr id="101" name="Google Shape;101;gc45cdbfa85_6_0"/>
          <p:cNvSpPr/>
          <p:nvPr/>
        </p:nvSpPr>
        <p:spPr>
          <a:xfrm>
            <a:off x="7784325" y="2836950"/>
            <a:ext cx="205500" cy="1184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c45cdbfa85_6_0"/>
          <p:cNvSpPr txBox="1"/>
          <p:nvPr/>
        </p:nvSpPr>
        <p:spPr>
          <a:xfrm>
            <a:off x="8434550" y="2826375"/>
            <a:ext cx="2974500" cy="1015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1800">
                <a:latin typeface="Calibri"/>
                <a:ea typeface="Calibri"/>
                <a:cs typeface="Calibri"/>
                <a:sym typeface="Calibri"/>
              </a:rPr>
              <a:t>⇒ Emergence of a new breed of revolutionary products</a:t>
            </a:r>
            <a:endParaRPr sz="1800">
              <a:latin typeface="Calibri"/>
              <a:ea typeface="Calibri"/>
              <a:cs typeface="Calibri"/>
              <a:sym typeface="Calibri"/>
            </a:endParaRPr>
          </a:p>
        </p:txBody>
      </p:sp>
      <p:pic>
        <p:nvPicPr>
          <p:cNvPr id="103" name="Google Shape;103;gc45cdbfa85_6_0"/>
          <p:cNvPicPr preferRelativeResize="0"/>
          <p:nvPr/>
        </p:nvPicPr>
        <p:blipFill>
          <a:blip r:embed="rId5">
            <a:alphaModFix/>
          </a:blip>
          <a:stretch>
            <a:fillRect/>
          </a:stretch>
        </p:blipFill>
        <p:spPr>
          <a:xfrm>
            <a:off x="5759000" y="4445873"/>
            <a:ext cx="2675549" cy="1506252"/>
          </a:xfrm>
          <a:prstGeom prst="rect">
            <a:avLst/>
          </a:prstGeom>
          <a:noFill/>
          <a:ln>
            <a:noFill/>
          </a:ln>
        </p:spPr>
      </p:pic>
      <p:pic>
        <p:nvPicPr>
          <p:cNvPr id="104" name="Google Shape;104;gc45cdbfa85_6_0"/>
          <p:cNvPicPr preferRelativeResize="0"/>
          <p:nvPr/>
        </p:nvPicPr>
        <p:blipFill>
          <a:blip r:embed="rId6">
            <a:alphaModFix/>
          </a:blip>
          <a:stretch>
            <a:fillRect/>
          </a:stretch>
        </p:blipFill>
        <p:spPr>
          <a:xfrm>
            <a:off x="8733500" y="4457801"/>
            <a:ext cx="2675550" cy="1482399"/>
          </a:xfrm>
          <a:prstGeom prst="rect">
            <a:avLst/>
          </a:prstGeom>
          <a:noFill/>
          <a:ln>
            <a:noFill/>
          </a:ln>
        </p:spPr>
      </p:pic>
      <p:sp>
        <p:nvSpPr>
          <p:cNvPr id="105" name="Google Shape;105;gc45cdbfa85_6_0"/>
          <p:cNvSpPr txBox="1"/>
          <p:nvPr/>
        </p:nvSpPr>
        <p:spPr>
          <a:xfrm>
            <a:off x="660700" y="5982500"/>
            <a:ext cx="405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Improvement of Market value of Edge AI between 2018 and 2023 [1]</a:t>
            </a:r>
            <a:endParaRPr sz="1000"/>
          </a:p>
        </p:txBody>
      </p:sp>
      <p:sp>
        <p:nvSpPr>
          <p:cNvPr id="106" name="Google Shape;106;gc45cdbfa85_6_0"/>
          <p:cNvSpPr txBox="1"/>
          <p:nvPr/>
        </p:nvSpPr>
        <p:spPr>
          <a:xfrm>
            <a:off x="5892125" y="5982500"/>
            <a:ext cx="240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Amazon’s Alexa and Google Home </a:t>
            </a:r>
            <a:r>
              <a:rPr lang="en-GB" sz="1000"/>
              <a:t> [2]</a:t>
            </a:r>
            <a:endParaRPr sz="1000"/>
          </a:p>
        </p:txBody>
      </p:sp>
      <p:sp>
        <p:nvSpPr>
          <p:cNvPr id="107" name="Google Shape;107;gc45cdbfa85_6_0"/>
          <p:cNvSpPr txBox="1"/>
          <p:nvPr/>
        </p:nvSpPr>
        <p:spPr>
          <a:xfrm>
            <a:off x="8918375" y="5982500"/>
            <a:ext cx="240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Set of futuristic wearable products</a:t>
            </a:r>
            <a:r>
              <a:rPr lang="en-GB" sz="1000"/>
              <a:t>  [3]</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1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descr="TUM – Technical University of Munich" id="327" name="Google Shape;327;gc7571e58bf_1_75"/>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328" name="Google Shape;328;gc7571e58bf_1_75"/>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29" name="Google Shape;329;gc7571e58bf_1_75"/>
          <p:cNvSpPr txBox="1"/>
          <p:nvPr/>
        </p:nvSpPr>
        <p:spPr>
          <a:xfrm>
            <a:off x="381975" y="6333125"/>
            <a:ext cx="10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 Fnayou</a:t>
            </a:r>
            <a:endParaRPr/>
          </a:p>
        </p:txBody>
      </p:sp>
      <p:sp>
        <p:nvSpPr>
          <p:cNvPr id="330" name="Google Shape;330;gc7571e58bf_1_75"/>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Conclusions and Future Work</a:t>
            </a:r>
            <a:endParaRPr sz="3900">
              <a:latin typeface="Calibri"/>
              <a:ea typeface="Calibri"/>
              <a:cs typeface="Calibri"/>
              <a:sym typeface="Calibri"/>
            </a:endParaRPr>
          </a:p>
        </p:txBody>
      </p:sp>
      <p:sp>
        <p:nvSpPr>
          <p:cNvPr id="331" name="Google Shape;331;gc7571e58bf_1_75"/>
          <p:cNvSpPr txBox="1"/>
          <p:nvPr/>
        </p:nvSpPr>
        <p:spPr>
          <a:xfrm>
            <a:off x="308275" y="1812750"/>
            <a:ext cx="113010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Conclusions</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TF Lite models can be freely modified and upgraded once converted to JSON</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Any combination of operations present in a TF Lite model can be freely mapped to either the Edge TPU or a </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rPr lang="en-GB" sz="1800">
                <a:solidFill>
                  <a:schemeClr val="dk1"/>
                </a:solidFill>
                <a:latin typeface="Calibri"/>
                <a:ea typeface="Calibri"/>
                <a:cs typeface="Calibri"/>
                <a:sym typeface="Calibri"/>
              </a:rPr>
              <a:t>general-purpose CPU</a:t>
            </a:r>
            <a:endParaRPr sz="1800">
              <a:solidFill>
                <a:schemeClr val="dk1"/>
              </a:solidFill>
              <a:latin typeface="Calibri"/>
              <a:ea typeface="Calibri"/>
              <a:cs typeface="Calibri"/>
              <a:sym typeface="Calibri"/>
            </a:endParaRPr>
          </a:p>
        </p:txBody>
      </p:sp>
      <p:sp>
        <p:nvSpPr>
          <p:cNvPr id="332" name="Google Shape;332;gc7571e58bf_1_75"/>
          <p:cNvSpPr txBox="1"/>
          <p:nvPr/>
        </p:nvSpPr>
        <p:spPr>
          <a:xfrm>
            <a:off x="308275" y="3659850"/>
            <a:ext cx="11301000" cy="1847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Future Work</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Support bigger and more complex models</a:t>
            </a:r>
            <a:endParaRPr sz="1800">
              <a:solidFill>
                <a:schemeClr val="dk1"/>
              </a:solidFill>
              <a:latin typeface="Calibri"/>
              <a:ea typeface="Calibri"/>
              <a:cs typeface="Calibri"/>
              <a:sym typeface="Calibri"/>
            </a:endParaRPr>
          </a:p>
          <a:p>
            <a:pPr indent="0" lvl="0" marL="914400" rtl="0" algn="l">
              <a:spcBef>
                <a:spcPts val="0"/>
              </a:spcBef>
              <a:spcAft>
                <a:spcPts val="0"/>
              </a:spcAft>
              <a:buNone/>
            </a:pPr>
            <a:r>
              <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Support more hardware targets like GPUs and potentially, embedded-edge devices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descr="TUM – Technical University of Munich" id="338" name="Google Shape;338;gc364a43e8f_1_0"/>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339" name="Google Shape;339;gc364a43e8f_1_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40" name="Google Shape;340;gc364a43e8f_1_0"/>
          <p:cNvSpPr txBox="1"/>
          <p:nvPr/>
        </p:nvSpPr>
        <p:spPr>
          <a:xfrm>
            <a:off x="381975" y="6333125"/>
            <a:ext cx="10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 Fnayou</a:t>
            </a:r>
            <a:endParaRPr/>
          </a:p>
        </p:txBody>
      </p:sp>
      <p:sp>
        <p:nvSpPr>
          <p:cNvPr id="341" name="Google Shape;341;gc364a43e8f_1_0"/>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Bibliography</a:t>
            </a:r>
            <a:endParaRPr sz="3900">
              <a:latin typeface="Calibri"/>
              <a:ea typeface="Calibri"/>
              <a:cs typeface="Calibri"/>
              <a:sym typeface="Calibri"/>
            </a:endParaRPr>
          </a:p>
        </p:txBody>
      </p:sp>
      <p:sp>
        <p:nvSpPr>
          <p:cNvPr id="342" name="Google Shape;342;gc364a43e8f_1_0"/>
          <p:cNvSpPr txBox="1"/>
          <p:nvPr/>
        </p:nvSpPr>
        <p:spPr>
          <a:xfrm>
            <a:off x="308275" y="1279350"/>
            <a:ext cx="11301000" cy="4756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1650">
                <a:solidFill>
                  <a:schemeClr val="dk1"/>
                </a:solidFill>
                <a:latin typeface="Calibri"/>
                <a:ea typeface="Calibri"/>
                <a:cs typeface="Calibri"/>
                <a:sym typeface="Calibri"/>
              </a:rPr>
              <a:t>[1] Vector ITC, Edge AI: The Future of Artificial Intelligence,  [Online]. Available: </a:t>
            </a:r>
            <a:r>
              <a:rPr lang="en-GB" sz="1650" u="sng">
                <a:solidFill>
                  <a:schemeClr val="hlink"/>
                </a:solidFill>
                <a:latin typeface="Calibri"/>
                <a:ea typeface="Calibri"/>
                <a:cs typeface="Calibri"/>
                <a:sym typeface="Calibri"/>
                <a:hlinkClick r:id="rId4"/>
              </a:rPr>
              <a:t>https://www.vectoritcgroup.com/en/tech-magazine-en/artificial-intelligence-en/edge-ai-el-futuro-de-la-inteligencia-artificial/</a:t>
            </a:r>
            <a:endParaRPr sz="1650">
              <a:solidFill>
                <a:schemeClr val="dk1"/>
              </a:solidFill>
              <a:latin typeface="Calibri"/>
              <a:ea typeface="Calibri"/>
              <a:cs typeface="Calibri"/>
              <a:sym typeface="Calibri"/>
            </a:endParaRPr>
          </a:p>
          <a:p>
            <a:pPr indent="0" lvl="0" marL="457200" rtl="0" algn="l">
              <a:spcBef>
                <a:spcPts val="0"/>
              </a:spcBef>
              <a:spcAft>
                <a:spcPts val="0"/>
              </a:spcAft>
              <a:buNone/>
            </a:pPr>
            <a:r>
              <a:rPr lang="en-GB" sz="1650">
                <a:solidFill>
                  <a:schemeClr val="dk1"/>
                </a:solidFill>
                <a:latin typeface="Calibri"/>
                <a:ea typeface="Calibri"/>
                <a:cs typeface="Calibri"/>
                <a:sym typeface="Calibri"/>
              </a:rPr>
              <a:t>[2] [</a:t>
            </a:r>
            <a:r>
              <a:rPr lang="en-GB" sz="1650">
                <a:solidFill>
                  <a:schemeClr val="dk1"/>
                </a:solidFill>
                <a:latin typeface="Calibri"/>
                <a:ea typeface="Calibri"/>
                <a:cs typeface="Calibri"/>
                <a:sym typeface="Calibri"/>
              </a:rPr>
              <a:t>Online]. Available: </a:t>
            </a:r>
            <a:r>
              <a:rPr lang="en-GB" sz="1650" u="sng">
                <a:solidFill>
                  <a:schemeClr val="hlink"/>
                </a:solidFill>
                <a:latin typeface="Calibri"/>
                <a:ea typeface="Calibri"/>
                <a:cs typeface="Calibri"/>
                <a:sym typeface="Calibri"/>
                <a:hlinkClick r:id="rId5"/>
              </a:rPr>
              <a:t>https://uk.pcmag.com/speakers/85210/amazon-echo-vs-google-home-which-voice-controlled-</a:t>
            </a:r>
            <a:endParaRPr/>
          </a:p>
          <a:p>
            <a:pPr indent="0" lvl="0" marL="457200" rtl="0" algn="l">
              <a:spcBef>
                <a:spcPts val="0"/>
              </a:spcBef>
              <a:spcAft>
                <a:spcPts val="0"/>
              </a:spcAft>
              <a:buNone/>
            </a:pPr>
            <a:r>
              <a:rPr lang="en-GB" sz="1650" u="sng">
                <a:solidFill>
                  <a:schemeClr val="hlink"/>
                </a:solidFill>
                <a:latin typeface="Calibri"/>
                <a:ea typeface="Calibri"/>
                <a:cs typeface="Calibri"/>
                <a:sym typeface="Calibri"/>
                <a:hlinkClick r:id="rId6"/>
              </a:rPr>
              <a:t>speaker-is-right-for-you</a:t>
            </a:r>
            <a:endParaRPr sz="1650">
              <a:solidFill>
                <a:schemeClr val="dk1"/>
              </a:solidFill>
              <a:latin typeface="Calibri"/>
              <a:ea typeface="Calibri"/>
              <a:cs typeface="Calibri"/>
              <a:sym typeface="Calibri"/>
            </a:endParaRPr>
          </a:p>
          <a:p>
            <a:pPr indent="0" lvl="0" marL="457200" rtl="0" algn="l">
              <a:spcBef>
                <a:spcPts val="0"/>
              </a:spcBef>
              <a:spcAft>
                <a:spcPts val="0"/>
              </a:spcAft>
              <a:buNone/>
            </a:pPr>
            <a:r>
              <a:rPr lang="en-GB" sz="1650">
                <a:solidFill>
                  <a:schemeClr val="dk1"/>
                </a:solidFill>
                <a:latin typeface="Calibri"/>
                <a:ea typeface="Calibri"/>
                <a:cs typeface="Calibri"/>
                <a:sym typeface="Calibri"/>
              </a:rPr>
              <a:t>[3] [Online]. Available: </a:t>
            </a:r>
            <a:r>
              <a:rPr lang="en-GB" sz="1650" u="sng">
                <a:solidFill>
                  <a:schemeClr val="hlink"/>
                </a:solidFill>
                <a:latin typeface="Calibri"/>
                <a:ea typeface="Calibri"/>
                <a:cs typeface="Calibri"/>
                <a:sym typeface="Calibri"/>
                <a:hlinkClick r:id="rId7"/>
              </a:rPr>
              <a:t>https://www.sportswearable.net/global-smart-wearables-and-sports-clothings-market-2019/</a:t>
            </a:r>
            <a:endParaRPr sz="1650">
              <a:solidFill>
                <a:schemeClr val="dk1"/>
              </a:solidFill>
              <a:latin typeface="Calibri"/>
              <a:ea typeface="Calibri"/>
              <a:cs typeface="Calibri"/>
              <a:sym typeface="Calibri"/>
            </a:endParaRPr>
          </a:p>
          <a:p>
            <a:pPr indent="0" lvl="0" marL="457200" rtl="0" algn="l">
              <a:spcBef>
                <a:spcPts val="0"/>
              </a:spcBef>
              <a:spcAft>
                <a:spcPts val="0"/>
              </a:spcAft>
              <a:buNone/>
            </a:pPr>
            <a:r>
              <a:rPr lang="en-GB" sz="1650">
                <a:solidFill>
                  <a:schemeClr val="dk1"/>
                </a:solidFill>
                <a:latin typeface="Calibri"/>
                <a:ea typeface="Calibri"/>
                <a:cs typeface="Calibri"/>
                <a:sym typeface="Calibri"/>
              </a:rPr>
              <a:t>[4] [Online]. Available: </a:t>
            </a:r>
            <a:r>
              <a:rPr lang="en-GB" sz="1650" u="sng">
                <a:solidFill>
                  <a:schemeClr val="hlink"/>
                </a:solidFill>
                <a:latin typeface="Calibri"/>
                <a:ea typeface="Calibri"/>
                <a:cs typeface="Calibri"/>
                <a:sym typeface="Calibri"/>
                <a:hlinkClick r:id="rId8"/>
              </a:rPr>
              <a:t>https://qengineering.eu/google-corals-tpu-explained.html</a:t>
            </a:r>
            <a:endParaRPr sz="1650">
              <a:solidFill>
                <a:schemeClr val="dk1"/>
              </a:solidFill>
              <a:latin typeface="Calibri"/>
              <a:ea typeface="Calibri"/>
              <a:cs typeface="Calibri"/>
              <a:sym typeface="Calibri"/>
            </a:endParaRPr>
          </a:p>
          <a:p>
            <a:pPr indent="0" lvl="0" marL="457200" rtl="0" algn="l">
              <a:spcBef>
                <a:spcPts val="0"/>
              </a:spcBef>
              <a:spcAft>
                <a:spcPts val="0"/>
              </a:spcAft>
              <a:buNone/>
            </a:pPr>
            <a:r>
              <a:rPr lang="en-GB" sz="1650">
                <a:solidFill>
                  <a:schemeClr val="dk1"/>
                </a:solidFill>
                <a:latin typeface="Calibri"/>
                <a:ea typeface="Calibri"/>
                <a:cs typeface="Calibri"/>
                <a:sym typeface="Calibri"/>
              </a:rPr>
              <a:t>[5] Coral-Team. Tensorflow models on the edge tpu. [Online]. Available: </a:t>
            </a:r>
            <a:r>
              <a:rPr lang="en-GB" sz="1650" u="sng">
                <a:solidFill>
                  <a:schemeClr val="hlink"/>
                </a:solidFill>
                <a:latin typeface="Calibri"/>
                <a:ea typeface="Calibri"/>
                <a:cs typeface="Calibri"/>
                <a:sym typeface="Calibri"/>
                <a:hlinkClick r:id="rId9"/>
              </a:rPr>
              <a:t>https://coral.ai/docs/edgetpu/models-intro/#compatibility-overview</a:t>
            </a:r>
            <a:endParaRPr sz="1650">
              <a:solidFill>
                <a:schemeClr val="dk1"/>
              </a:solidFill>
              <a:latin typeface="Calibri"/>
              <a:ea typeface="Calibri"/>
              <a:cs typeface="Calibri"/>
              <a:sym typeface="Calibri"/>
            </a:endParaRPr>
          </a:p>
          <a:p>
            <a:pPr indent="0" lvl="0" marL="457200" rtl="0" algn="l">
              <a:spcBef>
                <a:spcPts val="0"/>
              </a:spcBef>
              <a:spcAft>
                <a:spcPts val="0"/>
              </a:spcAft>
              <a:buNone/>
            </a:pPr>
            <a:r>
              <a:rPr lang="en-GB" sz="1650">
                <a:solidFill>
                  <a:schemeClr val="dk1"/>
                </a:solidFill>
                <a:latin typeface="Calibri"/>
                <a:ea typeface="Calibri"/>
                <a:cs typeface="Calibri"/>
                <a:sym typeface="Calibri"/>
              </a:rPr>
              <a:t>[6] Coral-Team. Tensorflow models on the edge tpu. [Online]. Available: </a:t>
            </a:r>
            <a:r>
              <a:rPr lang="en-GB" sz="1650" u="sng">
                <a:solidFill>
                  <a:schemeClr val="hlink"/>
                </a:solidFill>
                <a:latin typeface="Calibri"/>
                <a:ea typeface="Calibri"/>
                <a:cs typeface="Calibri"/>
                <a:sym typeface="Calibri"/>
                <a:hlinkClick r:id="rId10"/>
              </a:rPr>
              <a:t>https://coral.ai/docs/edgetpu/models-intro/#compiling</a:t>
            </a:r>
            <a:endParaRPr sz="1650">
              <a:solidFill>
                <a:schemeClr val="dk1"/>
              </a:solidFill>
              <a:latin typeface="Calibri"/>
              <a:ea typeface="Calibri"/>
              <a:cs typeface="Calibri"/>
              <a:sym typeface="Calibri"/>
            </a:endParaRPr>
          </a:p>
          <a:p>
            <a:pPr indent="0" lvl="0" marL="457200" rtl="0" algn="l">
              <a:spcBef>
                <a:spcPts val="0"/>
              </a:spcBef>
              <a:spcAft>
                <a:spcPts val="0"/>
              </a:spcAft>
              <a:buNone/>
            </a:pPr>
            <a:r>
              <a:rPr lang="en-GB" sz="1650">
                <a:solidFill>
                  <a:schemeClr val="dk1"/>
                </a:solidFill>
                <a:latin typeface="Calibri"/>
                <a:ea typeface="Calibri"/>
                <a:cs typeface="Calibri"/>
                <a:sym typeface="Calibri"/>
              </a:rPr>
              <a:t>[7] C. Campolo, G. Genovese, A. Iera, and A. Molinaro, “Virtualizing ai at the distributed edge towards intelligent iot applications,” Journal of Sensor and Actuator Networks, vol. 10, no. 1, 2021. [Online]. Available: https://www.mdpi.com/2224-2708/10/1/13</a:t>
            </a:r>
            <a:endParaRPr sz="1650">
              <a:solidFill>
                <a:schemeClr val="dk1"/>
              </a:solidFill>
              <a:latin typeface="Calibri"/>
              <a:ea typeface="Calibri"/>
              <a:cs typeface="Calibri"/>
              <a:sym typeface="Calibri"/>
            </a:endParaRPr>
          </a:p>
          <a:p>
            <a:pPr indent="0" lvl="0" marL="457200" rtl="0" algn="l">
              <a:spcBef>
                <a:spcPts val="0"/>
              </a:spcBef>
              <a:spcAft>
                <a:spcPts val="0"/>
              </a:spcAft>
              <a:buNone/>
            </a:pPr>
            <a:r>
              <a:rPr lang="en-GB" sz="1650">
                <a:solidFill>
                  <a:schemeClr val="dk1"/>
                </a:solidFill>
                <a:latin typeface="Calibri"/>
                <a:ea typeface="Calibri"/>
                <a:cs typeface="Calibri"/>
                <a:sym typeface="Calibri"/>
              </a:rPr>
              <a:t>[8]  H. Hu, D. Wang, and C. Wu, “Distributed machine learning through heterogeneous edge systems,” Proceedings of the AAAI Conference on Artificial Intelligence, vol. 34, no. 05, pp. 7179–7186, Apr. 2020. [Online]. Available: https://ojs.aaai.org/index.php/AAAI/ article/view/6207</a:t>
            </a:r>
            <a:endParaRPr sz="1650">
              <a:solidFill>
                <a:schemeClr val="dk1"/>
              </a:solidFill>
              <a:latin typeface="Calibri"/>
              <a:ea typeface="Calibri"/>
              <a:cs typeface="Calibri"/>
              <a:sym typeface="Calibri"/>
            </a:endParaRPr>
          </a:p>
          <a:p>
            <a:pPr indent="0" lvl="0" marL="457200" rtl="0" algn="l">
              <a:spcBef>
                <a:spcPts val="0"/>
              </a:spcBef>
              <a:spcAft>
                <a:spcPts val="0"/>
              </a:spcAft>
              <a:buNone/>
            </a:pPr>
            <a:r>
              <a:rPr lang="en-GB" sz="1650">
                <a:solidFill>
                  <a:schemeClr val="dk1"/>
                </a:solidFill>
                <a:latin typeface="Calibri"/>
                <a:ea typeface="Calibri"/>
                <a:cs typeface="Calibri"/>
                <a:sym typeface="Calibri"/>
              </a:rPr>
              <a:t>[9] V. Markovtsev. Hacking google coral edge tpu: motion blur and lanczos resize. [Online]. Available: https://towardsdatascience.com/ hacking-google-coral-edge-tpu-motion-blur-and-lanczos-resize-9b60ebfaa552</a:t>
            </a:r>
            <a:endParaRPr sz="165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descr="TUM_Glockenturm.tif" id="348" name="Google Shape;348;gc7571e58bf_0_131"/>
          <p:cNvPicPr preferRelativeResize="0"/>
          <p:nvPr/>
        </p:nvPicPr>
        <p:blipFill rotWithShape="1">
          <a:blip r:embed="rId3">
            <a:alphaModFix/>
          </a:blip>
          <a:srcRect b="0" l="0" r="0" t="0"/>
          <a:stretch/>
        </p:blipFill>
        <p:spPr>
          <a:xfrm>
            <a:off x="7285800" y="2597400"/>
            <a:ext cx="4880159" cy="4259519"/>
          </a:xfrm>
          <a:prstGeom prst="rect">
            <a:avLst/>
          </a:prstGeom>
          <a:noFill/>
          <a:ln>
            <a:noFill/>
          </a:ln>
        </p:spPr>
      </p:pic>
      <p:pic>
        <p:nvPicPr>
          <p:cNvPr descr="TUM – Technical University of Munich" id="349" name="Google Shape;349;gc7571e58bf_0_131"/>
          <p:cNvPicPr preferRelativeResize="0"/>
          <p:nvPr/>
        </p:nvPicPr>
        <p:blipFill rotWithShape="1">
          <a:blip r:embed="rId4">
            <a:alphaModFix/>
          </a:blip>
          <a:srcRect b="0" l="0" r="0" t="0"/>
          <a:stretch/>
        </p:blipFill>
        <p:spPr>
          <a:xfrm>
            <a:off x="10575000" y="531000"/>
            <a:ext cx="1034280" cy="504360"/>
          </a:xfrm>
          <a:prstGeom prst="rect">
            <a:avLst/>
          </a:prstGeom>
          <a:noFill/>
          <a:ln>
            <a:noFill/>
          </a:ln>
        </p:spPr>
      </p:pic>
      <p:pic>
        <p:nvPicPr>
          <p:cNvPr id="350" name="Google Shape;350;gc7571e58bf_0_131"/>
          <p:cNvPicPr preferRelativeResize="0"/>
          <p:nvPr/>
        </p:nvPicPr>
        <p:blipFill rotWithShape="1">
          <a:blip r:embed="rId5">
            <a:alphaModFix/>
          </a:blip>
          <a:srcRect b="0" l="0" r="0" t="0"/>
          <a:stretch/>
        </p:blipFill>
        <p:spPr>
          <a:xfrm>
            <a:off x="449280" y="5929200"/>
            <a:ext cx="2679120" cy="586440"/>
          </a:xfrm>
          <a:prstGeom prst="rect">
            <a:avLst/>
          </a:prstGeom>
          <a:noFill/>
          <a:ln>
            <a:noFill/>
          </a:ln>
        </p:spPr>
      </p:pic>
      <p:pic>
        <p:nvPicPr>
          <p:cNvPr id="351" name="Google Shape;351;gc7571e58bf_0_131"/>
          <p:cNvPicPr preferRelativeResize="0"/>
          <p:nvPr/>
        </p:nvPicPr>
        <p:blipFill>
          <a:blip r:embed="rId6">
            <a:alphaModFix/>
          </a:blip>
          <a:stretch>
            <a:fillRect/>
          </a:stretch>
        </p:blipFill>
        <p:spPr>
          <a:xfrm>
            <a:off x="253250" y="358100"/>
            <a:ext cx="6596708" cy="850125"/>
          </a:xfrm>
          <a:prstGeom prst="rect">
            <a:avLst/>
          </a:prstGeom>
          <a:noFill/>
          <a:ln>
            <a:noFill/>
          </a:ln>
        </p:spPr>
      </p:pic>
      <p:sp>
        <p:nvSpPr>
          <p:cNvPr id="352" name="Google Shape;352;gc7571e58bf_0_131"/>
          <p:cNvSpPr txBox="1"/>
          <p:nvPr/>
        </p:nvSpPr>
        <p:spPr>
          <a:xfrm>
            <a:off x="386600" y="1668550"/>
            <a:ext cx="11379600" cy="407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100">
                <a:latin typeface="Calibri"/>
                <a:ea typeface="Calibri"/>
                <a:cs typeface="Calibri"/>
                <a:sym typeface="Calibri"/>
              </a:rPr>
              <a:t>Benchmarking Inference on Google’s Coral Edge TPU </a:t>
            </a:r>
            <a:endParaRPr sz="3100">
              <a:latin typeface="Calibri"/>
              <a:ea typeface="Calibri"/>
              <a:cs typeface="Calibri"/>
              <a:sym typeface="Calibri"/>
            </a:endParaRPr>
          </a:p>
          <a:p>
            <a:pPr indent="0" lvl="0" marL="0" rtl="0" algn="l">
              <a:spcBef>
                <a:spcPts val="0"/>
              </a:spcBef>
              <a:spcAft>
                <a:spcPts val="0"/>
              </a:spcAft>
              <a:buNone/>
            </a:pPr>
            <a:r>
              <a:rPr lang="en-GB" sz="2400">
                <a:latin typeface="Calibri"/>
                <a:ea typeface="Calibri"/>
                <a:cs typeface="Calibri"/>
                <a:sym typeface="Calibri"/>
              </a:rPr>
              <a:t>Research Internship</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GB">
                <a:solidFill>
                  <a:schemeClr val="dk1"/>
                </a:solidFill>
                <a:latin typeface="Calibri"/>
                <a:ea typeface="Calibri"/>
                <a:cs typeface="Calibri"/>
                <a:sym typeface="Calibri"/>
              </a:rPr>
              <a:t>Supervisor:</a:t>
            </a:r>
            <a:endParaRPr b="1">
              <a:solidFill>
                <a:schemeClr val="dk1"/>
              </a:solidFill>
              <a:latin typeface="Calibri"/>
              <a:ea typeface="Calibri"/>
              <a:cs typeface="Calibri"/>
              <a:sym typeface="Calibri"/>
            </a:endParaRPr>
          </a:p>
          <a:p>
            <a:pPr indent="0" lvl="0" marL="0" rtl="0" algn="l">
              <a:spcBef>
                <a:spcPts val="0"/>
              </a:spcBef>
              <a:spcAft>
                <a:spcPts val="0"/>
              </a:spcAft>
              <a:buNone/>
            </a:pPr>
            <a:r>
              <a:rPr lang="en-GB">
                <a:solidFill>
                  <a:schemeClr val="dk1"/>
                </a:solidFill>
                <a:latin typeface="Calibri"/>
                <a:ea typeface="Calibri"/>
                <a:cs typeface="Calibri"/>
                <a:sym typeface="Calibri"/>
              </a:rPr>
              <a:t>	M.Sc. Alex Hoffman</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GB">
                <a:solidFill>
                  <a:schemeClr val="dk1"/>
                </a:solidFill>
                <a:latin typeface="Calibri"/>
                <a:ea typeface="Calibri"/>
                <a:cs typeface="Calibri"/>
                <a:sym typeface="Calibri"/>
              </a:rPr>
              <a:t>Advising Professor:</a:t>
            </a:r>
            <a:endParaRPr b="1">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GB">
                <a:solidFill>
                  <a:schemeClr val="dk1"/>
                </a:solidFill>
                <a:latin typeface="Calibri"/>
                <a:ea typeface="Calibri"/>
                <a:cs typeface="Calibri"/>
                <a:sym typeface="Calibri"/>
              </a:rPr>
              <a:t>	</a:t>
            </a:r>
            <a:r>
              <a:rPr lang="en-GB">
                <a:solidFill>
                  <a:schemeClr val="dk1"/>
                </a:solidFill>
                <a:latin typeface="Calibri"/>
                <a:ea typeface="Calibri"/>
                <a:cs typeface="Calibri"/>
                <a:sym typeface="Calibri"/>
              </a:rPr>
              <a:t>Prof. Dr. Daniel Müller-Gritschneder</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GB">
                <a:solidFill>
                  <a:schemeClr val="dk1"/>
                </a:solidFill>
                <a:latin typeface="Calibri"/>
                <a:ea typeface="Calibri"/>
                <a:cs typeface="Calibri"/>
                <a:sym typeface="Calibri"/>
              </a:rPr>
              <a:t>Student:</a:t>
            </a:r>
            <a:endParaRPr b="1">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	Daniel Duclos-Cavalcanti</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	ga74ped</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a:solidFill>
                  <a:schemeClr val="dk1"/>
                </a:solidFill>
                <a:latin typeface="Calibri"/>
                <a:ea typeface="Calibri"/>
                <a:cs typeface="Calibri"/>
                <a:sym typeface="Calibri"/>
              </a:rPr>
              <a:t>	03692475</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descr="TUM – Technical University of Munich" id="358" name="Google Shape;358;gc606393018_0_111"/>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359" name="Google Shape;359;gc606393018_0_11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60" name="Google Shape;360;gc606393018_0_111"/>
          <p:cNvSpPr txBox="1"/>
          <p:nvPr/>
        </p:nvSpPr>
        <p:spPr>
          <a:xfrm>
            <a:off x="381975" y="6333125"/>
            <a:ext cx="19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 Duclos-Cavalcanti</a:t>
            </a:r>
            <a:endParaRPr/>
          </a:p>
        </p:txBody>
      </p:sp>
      <p:sp>
        <p:nvSpPr>
          <p:cNvPr id="361" name="Google Shape;361;gc606393018_0_111"/>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solidFill>
                  <a:schemeClr val="dk1"/>
                </a:solidFill>
                <a:latin typeface="Calibri"/>
                <a:ea typeface="Calibri"/>
                <a:cs typeface="Calibri"/>
                <a:sym typeface="Calibri"/>
              </a:rPr>
              <a:t>Introduction - Design Space Exploration</a:t>
            </a:r>
            <a:endParaRPr sz="3900">
              <a:latin typeface="Calibri"/>
              <a:ea typeface="Calibri"/>
              <a:cs typeface="Calibri"/>
              <a:sym typeface="Calibri"/>
            </a:endParaRPr>
          </a:p>
        </p:txBody>
      </p:sp>
      <p:sp>
        <p:nvSpPr>
          <p:cNvPr id="362" name="Google Shape;362;gc606393018_0_111"/>
          <p:cNvSpPr txBox="1"/>
          <p:nvPr/>
        </p:nvSpPr>
        <p:spPr>
          <a:xfrm>
            <a:off x="381975" y="1680900"/>
            <a:ext cx="51531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b="1" lang="en-GB" sz="1800">
                <a:solidFill>
                  <a:schemeClr val="dk1"/>
                </a:solidFill>
                <a:latin typeface="Calibri"/>
                <a:ea typeface="Calibri"/>
                <a:cs typeface="Calibri"/>
                <a:sym typeface="Calibri"/>
              </a:rPr>
              <a:t>DSE</a:t>
            </a:r>
            <a:r>
              <a:rPr lang="en-GB"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Optimal mapping to distribute inference of a ML model.</a:t>
            </a:r>
            <a:endParaRPr sz="1800">
              <a:solidFill>
                <a:schemeClr val="dk1"/>
              </a:solidFill>
              <a:latin typeface="Calibri"/>
              <a:ea typeface="Calibri"/>
              <a:cs typeface="Calibri"/>
              <a:sym typeface="Calibri"/>
            </a:endParaRPr>
          </a:p>
          <a:p>
            <a:pPr indent="0" lvl="0" marL="91440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p:txBody>
      </p:sp>
      <p:pic>
        <p:nvPicPr>
          <p:cNvPr id="363" name="Google Shape;363;gc606393018_0_111"/>
          <p:cNvPicPr preferRelativeResize="0"/>
          <p:nvPr/>
        </p:nvPicPr>
        <p:blipFill rotWithShape="1">
          <a:blip r:embed="rId4">
            <a:alphaModFix/>
          </a:blip>
          <a:srcRect b="0" l="0" r="0" t="0"/>
          <a:stretch/>
        </p:blipFill>
        <p:spPr>
          <a:xfrm>
            <a:off x="5755800" y="1328125"/>
            <a:ext cx="5852856" cy="4852612"/>
          </a:xfrm>
          <a:prstGeom prst="rect">
            <a:avLst/>
          </a:prstGeom>
          <a:noFill/>
          <a:ln>
            <a:noFill/>
          </a:ln>
        </p:spPr>
      </p:pic>
      <p:sp>
        <p:nvSpPr>
          <p:cNvPr id="364" name="Google Shape;364;gc606393018_0_111"/>
          <p:cNvSpPr txBox="1"/>
          <p:nvPr/>
        </p:nvSpPr>
        <p:spPr>
          <a:xfrm>
            <a:off x="381975" y="2915200"/>
            <a:ext cx="4654200" cy="738900"/>
          </a:xfrm>
          <a:prstGeom prst="rect">
            <a:avLst/>
          </a:prstGeom>
          <a:noFill/>
          <a:ln>
            <a:noFill/>
          </a:ln>
        </p:spPr>
        <p:txBody>
          <a:bodyPr anchorCtr="0" anchor="t" bIns="91425" lIns="91425" spcFirstLastPara="1" rIns="91425" wrap="square" tIns="91425">
            <a:spAutoFit/>
          </a:bodyPr>
          <a:lstStyle/>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Done across </a:t>
            </a:r>
            <a:r>
              <a:rPr lang="en-GB" sz="1800">
                <a:solidFill>
                  <a:schemeClr val="dk1"/>
                </a:solidFill>
                <a:latin typeface="Calibri"/>
                <a:ea typeface="Calibri"/>
                <a:cs typeface="Calibri"/>
                <a:sym typeface="Calibri"/>
              </a:rPr>
              <a:t>heterogeneous</a:t>
            </a:r>
            <a:r>
              <a:rPr lang="en-GB" sz="1800">
                <a:solidFill>
                  <a:schemeClr val="dk1"/>
                </a:solidFill>
                <a:latin typeface="Calibri"/>
                <a:ea typeface="Calibri"/>
                <a:cs typeface="Calibri"/>
                <a:sym typeface="Calibri"/>
              </a:rPr>
              <a:t> hardware devices.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descr="TUM – Technical University of Munich" id="370" name="Google Shape;370;gc7571e58bf_0_168"/>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371" name="Google Shape;371;gc7571e58bf_0_16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72" name="Google Shape;372;gc7571e58bf_0_168"/>
          <p:cNvSpPr txBox="1"/>
          <p:nvPr/>
        </p:nvSpPr>
        <p:spPr>
          <a:xfrm>
            <a:off x="381975" y="6333125"/>
            <a:ext cx="19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 Duclos-Cavalcanti</a:t>
            </a:r>
            <a:endParaRPr/>
          </a:p>
        </p:txBody>
      </p:sp>
      <p:sp>
        <p:nvSpPr>
          <p:cNvPr id="373" name="Google Shape;373;gc7571e58bf_0_168"/>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solidFill>
                  <a:schemeClr val="dk1"/>
                </a:solidFill>
                <a:latin typeface="Calibri"/>
                <a:ea typeface="Calibri"/>
                <a:cs typeface="Calibri"/>
                <a:sym typeface="Calibri"/>
              </a:rPr>
              <a:t>Motivation</a:t>
            </a:r>
            <a:endParaRPr sz="3900">
              <a:latin typeface="Calibri"/>
              <a:ea typeface="Calibri"/>
              <a:cs typeface="Calibri"/>
              <a:sym typeface="Calibri"/>
            </a:endParaRPr>
          </a:p>
        </p:txBody>
      </p:sp>
      <p:sp>
        <p:nvSpPr>
          <p:cNvPr id="374" name="Google Shape;374;gc7571e58bf_0_168"/>
          <p:cNvSpPr txBox="1"/>
          <p:nvPr/>
        </p:nvSpPr>
        <p:spPr>
          <a:xfrm>
            <a:off x="604200" y="1447800"/>
            <a:ext cx="92862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b="1" lang="en-GB" sz="1800">
                <a:solidFill>
                  <a:schemeClr val="dk1"/>
                </a:solidFill>
                <a:latin typeface="Calibri"/>
                <a:ea typeface="Calibri"/>
                <a:cs typeface="Calibri"/>
                <a:sym typeface="Calibri"/>
              </a:rPr>
              <a:t>Motivation</a:t>
            </a:r>
            <a:r>
              <a:rPr lang="en-GB"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More granular or precise inference measurements, benchmark Google’s Coral Edge.</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914400" rtl="0" algn="l">
              <a:spcBef>
                <a:spcPts val="0"/>
              </a:spcBef>
              <a:spcAft>
                <a:spcPts val="0"/>
              </a:spcAft>
              <a:buNone/>
            </a:pPr>
            <a:r>
              <a:t/>
            </a:r>
            <a:endParaRPr sz="1800">
              <a:solidFill>
                <a:schemeClr val="dk1"/>
              </a:solidFill>
              <a:latin typeface="Calibri"/>
              <a:ea typeface="Calibri"/>
              <a:cs typeface="Calibri"/>
              <a:sym typeface="Calibri"/>
            </a:endParaRPr>
          </a:p>
          <a:p>
            <a:pPr indent="0" lvl="0" marL="91440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p:txBody>
      </p:sp>
      <p:pic>
        <p:nvPicPr>
          <p:cNvPr id="375" name="Google Shape;375;gc7571e58bf_0_168"/>
          <p:cNvPicPr preferRelativeResize="0"/>
          <p:nvPr/>
        </p:nvPicPr>
        <p:blipFill>
          <a:blip r:embed="rId4">
            <a:alphaModFix/>
          </a:blip>
          <a:stretch>
            <a:fillRect/>
          </a:stretch>
        </p:blipFill>
        <p:spPr>
          <a:xfrm>
            <a:off x="8994550" y="3601950"/>
            <a:ext cx="2731176" cy="2731176"/>
          </a:xfrm>
          <a:prstGeom prst="rect">
            <a:avLst/>
          </a:prstGeom>
          <a:noFill/>
          <a:ln>
            <a:noFill/>
          </a:ln>
        </p:spPr>
      </p:pic>
      <p:sp>
        <p:nvSpPr>
          <p:cNvPr id="376" name="Google Shape;376;gc7571e58bf_0_168"/>
          <p:cNvSpPr txBox="1"/>
          <p:nvPr/>
        </p:nvSpPr>
        <p:spPr>
          <a:xfrm>
            <a:off x="604200" y="3379925"/>
            <a:ext cx="8649300" cy="206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b="1" lang="en-GB" sz="1800">
                <a:solidFill>
                  <a:schemeClr val="dk1"/>
                </a:solidFill>
                <a:latin typeface="Calibri"/>
                <a:ea typeface="Calibri"/>
                <a:cs typeface="Calibri"/>
                <a:sym typeface="Calibri"/>
              </a:rPr>
              <a:t>Problem Statement</a:t>
            </a:r>
            <a:r>
              <a:rPr lang="en-GB"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Google’s Coral Edge USB Accelerator internal workings are closed source. </a:t>
            </a:r>
            <a:endParaRPr sz="1800">
              <a:solidFill>
                <a:schemeClr val="dk1"/>
              </a:solidFill>
              <a:latin typeface="Calibri"/>
              <a:ea typeface="Calibri"/>
              <a:cs typeface="Calibri"/>
              <a:sym typeface="Calibri"/>
            </a:endParaRPr>
          </a:p>
          <a:p>
            <a:pPr indent="0" lvl="0" marL="914400" rtl="0" algn="l">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An analysis of the </a:t>
            </a:r>
            <a:r>
              <a:rPr b="1" lang="en-GB" sz="1800">
                <a:solidFill>
                  <a:schemeClr val="dk1"/>
                </a:solidFill>
                <a:latin typeface="Calibri"/>
                <a:ea typeface="Calibri"/>
                <a:cs typeface="Calibri"/>
                <a:sym typeface="Calibri"/>
              </a:rPr>
              <a:t>USB traffic</a:t>
            </a:r>
            <a:r>
              <a:rPr lang="en-GB" sz="1800">
                <a:solidFill>
                  <a:schemeClr val="dk1"/>
                </a:solidFill>
                <a:latin typeface="Calibri"/>
                <a:ea typeface="Calibri"/>
                <a:cs typeface="Calibri"/>
                <a:sym typeface="Calibri"/>
              </a:rPr>
              <a:t> occuring during inference is needed to obtain more precise results.</a:t>
            </a:r>
            <a:endParaRPr sz="1800">
              <a:solidFill>
                <a:schemeClr val="dk1"/>
              </a:solidFill>
              <a:latin typeface="Calibri"/>
              <a:ea typeface="Calibri"/>
              <a:cs typeface="Calibri"/>
              <a:sym typeface="Calibri"/>
            </a:endParaRPr>
          </a:p>
          <a:p>
            <a:pPr indent="0" lvl="0" marL="914400" rtl="0" algn="l">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0" st="0"/>
                                            </p:txEl>
                                          </p:spTgt>
                                        </p:tgtEl>
                                        <p:attrNameLst>
                                          <p:attrName>style.visibility</p:attrName>
                                        </p:attrNameLst>
                                      </p:cBhvr>
                                      <p:to>
                                        <p:strVal val="visible"/>
                                      </p:to>
                                    </p:set>
                                    <p:animEffect filter="fade" transition="in">
                                      <p:cBhvr>
                                        <p:cTn dur="1000"/>
                                        <p:tgtEl>
                                          <p:spTgt spid="3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1" st="1"/>
                                            </p:txEl>
                                          </p:spTgt>
                                        </p:tgtEl>
                                        <p:attrNameLst>
                                          <p:attrName>style.visibility</p:attrName>
                                        </p:attrNameLst>
                                      </p:cBhvr>
                                      <p:to>
                                        <p:strVal val="visible"/>
                                      </p:to>
                                    </p:set>
                                    <p:animEffect filter="fade" transition="in">
                                      <p:cBhvr>
                                        <p:cTn dur="1000"/>
                                        <p:tgtEl>
                                          <p:spTgt spid="3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2" st="2"/>
                                            </p:txEl>
                                          </p:spTgt>
                                        </p:tgtEl>
                                        <p:attrNameLst>
                                          <p:attrName>style.visibility</p:attrName>
                                        </p:attrNameLst>
                                      </p:cBhvr>
                                      <p:to>
                                        <p:strVal val="visible"/>
                                      </p:to>
                                    </p:set>
                                    <p:animEffect filter="fade" transition="in">
                                      <p:cBhvr>
                                        <p:cTn dur="1000"/>
                                        <p:tgtEl>
                                          <p:spTgt spid="3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3" st="3"/>
                                            </p:txEl>
                                          </p:spTgt>
                                        </p:tgtEl>
                                        <p:attrNameLst>
                                          <p:attrName>style.visibility</p:attrName>
                                        </p:attrNameLst>
                                      </p:cBhvr>
                                      <p:to>
                                        <p:strVal val="visible"/>
                                      </p:to>
                                    </p:set>
                                    <p:animEffect filter="fade" transition="in">
                                      <p:cBhvr>
                                        <p:cTn dur="1000"/>
                                        <p:tgtEl>
                                          <p:spTgt spid="3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4" st="4"/>
                                            </p:txEl>
                                          </p:spTgt>
                                        </p:tgtEl>
                                        <p:attrNameLst>
                                          <p:attrName>style.visibility</p:attrName>
                                        </p:attrNameLst>
                                      </p:cBhvr>
                                      <p:to>
                                        <p:strVal val="visible"/>
                                      </p:to>
                                    </p:set>
                                    <p:animEffect filter="fade" transition="in">
                                      <p:cBhvr>
                                        <p:cTn dur="1000"/>
                                        <p:tgtEl>
                                          <p:spTgt spid="3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xEl>
                                              <p:pRg end="5" st="5"/>
                                            </p:txEl>
                                          </p:spTgt>
                                        </p:tgtEl>
                                        <p:attrNameLst>
                                          <p:attrName>style.visibility</p:attrName>
                                        </p:attrNameLst>
                                      </p:cBhvr>
                                      <p:to>
                                        <p:strVal val="visible"/>
                                      </p:to>
                                    </p:set>
                                    <p:animEffect filter="fade" transition="in">
                                      <p:cBhvr>
                                        <p:cTn dur="1000"/>
                                        <p:tgtEl>
                                          <p:spTgt spid="37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1" name="Shape 381"/>
        <p:cNvGrpSpPr/>
        <p:nvPr/>
      </p:nvGrpSpPr>
      <p:grpSpPr>
        <a:xfrm>
          <a:off x="0" y="0"/>
          <a:ext cx="0" cy="0"/>
          <a:chOff x="0" y="0"/>
          <a:chExt cx="0" cy="0"/>
        </a:xfrm>
      </p:grpSpPr>
      <p:sp>
        <p:nvSpPr>
          <p:cNvPr id="382" name="Google Shape;382;gc606393018_0_147"/>
          <p:cNvSpPr/>
          <p:nvPr/>
        </p:nvSpPr>
        <p:spPr>
          <a:xfrm>
            <a:off x="6597925" y="1282050"/>
            <a:ext cx="1545900" cy="13854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c606393018_0_147"/>
          <p:cNvSpPr/>
          <p:nvPr/>
        </p:nvSpPr>
        <p:spPr>
          <a:xfrm>
            <a:off x="3537875" y="1757125"/>
            <a:ext cx="1729800" cy="4637400"/>
          </a:xfrm>
          <a:prstGeom prst="flowChartAlternate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UM – Technical University of Munich" id="384" name="Google Shape;384;gc606393018_0_147"/>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385" name="Google Shape;385;gc606393018_0_147"/>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86" name="Google Shape;386;gc606393018_0_147"/>
          <p:cNvSpPr txBox="1"/>
          <p:nvPr/>
        </p:nvSpPr>
        <p:spPr>
          <a:xfrm>
            <a:off x="381975" y="6333125"/>
            <a:ext cx="19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 Duclos-Cavalcanti</a:t>
            </a:r>
            <a:endParaRPr/>
          </a:p>
        </p:txBody>
      </p:sp>
      <p:sp>
        <p:nvSpPr>
          <p:cNvPr id="387" name="Google Shape;387;gc606393018_0_147"/>
          <p:cNvSpPr txBox="1"/>
          <p:nvPr/>
        </p:nvSpPr>
        <p:spPr>
          <a:xfrm>
            <a:off x="381975" y="771625"/>
            <a:ext cx="6846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latin typeface="Calibri"/>
              <a:ea typeface="Calibri"/>
              <a:cs typeface="Calibri"/>
              <a:sym typeface="Calibri"/>
            </a:endParaRPr>
          </a:p>
        </p:txBody>
      </p:sp>
      <p:sp>
        <p:nvSpPr>
          <p:cNvPr id="388" name="Google Shape;388;gc606393018_0_147"/>
          <p:cNvSpPr/>
          <p:nvPr/>
        </p:nvSpPr>
        <p:spPr>
          <a:xfrm>
            <a:off x="3722175" y="1973125"/>
            <a:ext cx="1342200" cy="25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input</a:t>
            </a:r>
            <a:endParaRPr/>
          </a:p>
        </p:txBody>
      </p:sp>
      <p:sp>
        <p:nvSpPr>
          <p:cNvPr id="389" name="Google Shape;389;gc606393018_0_147"/>
          <p:cNvSpPr/>
          <p:nvPr/>
        </p:nvSpPr>
        <p:spPr>
          <a:xfrm>
            <a:off x="3722175" y="2447725"/>
            <a:ext cx="1342200" cy="2586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Conv2D</a:t>
            </a:r>
            <a:endParaRPr/>
          </a:p>
        </p:txBody>
      </p:sp>
      <p:sp>
        <p:nvSpPr>
          <p:cNvPr id="390" name="Google Shape;390;gc606393018_0_147"/>
          <p:cNvSpPr/>
          <p:nvPr/>
        </p:nvSpPr>
        <p:spPr>
          <a:xfrm>
            <a:off x="3722175" y="2922325"/>
            <a:ext cx="1342200" cy="2586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MaxPool2D</a:t>
            </a:r>
            <a:endParaRPr/>
          </a:p>
        </p:txBody>
      </p:sp>
      <p:sp>
        <p:nvSpPr>
          <p:cNvPr id="391" name="Google Shape;391;gc606393018_0_147"/>
          <p:cNvSpPr/>
          <p:nvPr/>
        </p:nvSpPr>
        <p:spPr>
          <a:xfrm>
            <a:off x="3722175" y="3396925"/>
            <a:ext cx="1342200" cy="2586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Reshape</a:t>
            </a:r>
            <a:endParaRPr/>
          </a:p>
        </p:txBody>
      </p:sp>
      <p:sp>
        <p:nvSpPr>
          <p:cNvPr id="392" name="Google Shape;392;gc606393018_0_147"/>
          <p:cNvSpPr/>
          <p:nvPr/>
        </p:nvSpPr>
        <p:spPr>
          <a:xfrm>
            <a:off x="3722175" y="4386350"/>
            <a:ext cx="1342200" cy="525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FullyConnected</a:t>
            </a:r>
            <a:endParaRPr/>
          </a:p>
          <a:p>
            <a:pPr indent="0" lvl="0" marL="0" rtl="0" algn="ctr">
              <a:spcBef>
                <a:spcPts val="0"/>
              </a:spcBef>
              <a:spcAft>
                <a:spcPts val="0"/>
              </a:spcAft>
              <a:buNone/>
            </a:pPr>
            <a:r>
              <a:rPr lang="en-GB"/>
              <a:t>Relu</a:t>
            </a:r>
            <a:endParaRPr/>
          </a:p>
        </p:txBody>
      </p:sp>
      <p:sp>
        <p:nvSpPr>
          <p:cNvPr id="393" name="Google Shape;393;gc606393018_0_147"/>
          <p:cNvSpPr/>
          <p:nvPr/>
        </p:nvSpPr>
        <p:spPr>
          <a:xfrm>
            <a:off x="3711000" y="5148100"/>
            <a:ext cx="1342200" cy="2586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Softmax</a:t>
            </a:r>
            <a:endParaRPr/>
          </a:p>
        </p:txBody>
      </p:sp>
      <p:sp>
        <p:nvSpPr>
          <p:cNvPr id="394" name="Google Shape;394;gc606393018_0_147"/>
          <p:cNvSpPr/>
          <p:nvPr/>
        </p:nvSpPr>
        <p:spPr>
          <a:xfrm>
            <a:off x="3711000" y="5607850"/>
            <a:ext cx="1342200" cy="25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o</a:t>
            </a:r>
            <a:r>
              <a:rPr lang="en-GB"/>
              <a:t>utput</a:t>
            </a:r>
            <a:endParaRPr/>
          </a:p>
        </p:txBody>
      </p:sp>
      <p:cxnSp>
        <p:nvCxnSpPr>
          <p:cNvPr id="395" name="Google Shape;395;gc606393018_0_147"/>
          <p:cNvCxnSpPr>
            <a:stCxn id="388" idx="2"/>
            <a:endCxn id="389" idx="0"/>
          </p:cNvCxnSpPr>
          <p:nvPr/>
        </p:nvCxnSpPr>
        <p:spPr>
          <a:xfrm>
            <a:off x="4393275" y="2231725"/>
            <a:ext cx="0" cy="216000"/>
          </a:xfrm>
          <a:prstGeom prst="straightConnector1">
            <a:avLst/>
          </a:prstGeom>
          <a:noFill/>
          <a:ln cap="flat" cmpd="sng" w="9525">
            <a:solidFill>
              <a:schemeClr val="dk2"/>
            </a:solidFill>
            <a:prstDash val="solid"/>
            <a:round/>
            <a:headEnd len="med" w="med" type="none"/>
            <a:tailEnd len="med" w="med" type="triangle"/>
          </a:ln>
        </p:spPr>
      </p:cxnSp>
      <p:cxnSp>
        <p:nvCxnSpPr>
          <p:cNvPr id="396" name="Google Shape;396;gc606393018_0_147"/>
          <p:cNvCxnSpPr>
            <a:endCxn id="390" idx="0"/>
          </p:cNvCxnSpPr>
          <p:nvPr/>
        </p:nvCxnSpPr>
        <p:spPr>
          <a:xfrm>
            <a:off x="4393275" y="2706325"/>
            <a:ext cx="0" cy="216000"/>
          </a:xfrm>
          <a:prstGeom prst="straightConnector1">
            <a:avLst/>
          </a:prstGeom>
          <a:noFill/>
          <a:ln cap="flat" cmpd="sng" w="9525">
            <a:solidFill>
              <a:schemeClr val="dk2"/>
            </a:solidFill>
            <a:prstDash val="solid"/>
            <a:round/>
            <a:headEnd len="med" w="med" type="none"/>
            <a:tailEnd len="med" w="med" type="triangle"/>
          </a:ln>
        </p:spPr>
      </p:cxnSp>
      <p:cxnSp>
        <p:nvCxnSpPr>
          <p:cNvPr id="397" name="Google Shape;397;gc606393018_0_147"/>
          <p:cNvCxnSpPr>
            <a:stCxn id="390" idx="2"/>
            <a:endCxn id="391" idx="0"/>
          </p:cNvCxnSpPr>
          <p:nvPr/>
        </p:nvCxnSpPr>
        <p:spPr>
          <a:xfrm>
            <a:off x="4393275" y="3180925"/>
            <a:ext cx="0" cy="216000"/>
          </a:xfrm>
          <a:prstGeom prst="straightConnector1">
            <a:avLst/>
          </a:prstGeom>
          <a:noFill/>
          <a:ln cap="flat" cmpd="sng" w="9525">
            <a:solidFill>
              <a:schemeClr val="dk2"/>
            </a:solidFill>
            <a:prstDash val="solid"/>
            <a:round/>
            <a:headEnd len="med" w="med" type="none"/>
            <a:tailEnd len="med" w="med" type="triangle"/>
          </a:ln>
        </p:spPr>
      </p:cxnSp>
      <p:cxnSp>
        <p:nvCxnSpPr>
          <p:cNvPr id="398" name="Google Shape;398;gc606393018_0_147"/>
          <p:cNvCxnSpPr>
            <a:stCxn id="392" idx="2"/>
            <a:endCxn id="393" idx="0"/>
          </p:cNvCxnSpPr>
          <p:nvPr/>
        </p:nvCxnSpPr>
        <p:spPr>
          <a:xfrm flipH="1">
            <a:off x="4382175" y="4911350"/>
            <a:ext cx="11100" cy="236700"/>
          </a:xfrm>
          <a:prstGeom prst="straightConnector1">
            <a:avLst/>
          </a:prstGeom>
          <a:noFill/>
          <a:ln cap="flat" cmpd="sng" w="9525">
            <a:solidFill>
              <a:schemeClr val="dk2"/>
            </a:solidFill>
            <a:prstDash val="solid"/>
            <a:round/>
            <a:headEnd len="med" w="med" type="none"/>
            <a:tailEnd len="med" w="med" type="triangle"/>
          </a:ln>
        </p:spPr>
      </p:cxnSp>
      <p:cxnSp>
        <p:nvCxnSpPr>
          <p:cNvPr id="399" name="Google Shape;399;gc606393018_0_147"/>
          <p:cNvCxnSpPr>
            <a:stCxn id="393" idx="2"/>
            <a:endCxn id="394" idx="0"/>
          </p:cNvCxnSpPr>
          <p:nvPr/>
        </p:nvCxnSpPr>
        <p:spPr>
          <a:xfrm>
            <a:off x="4382100" y="5406700"/>
            <a:ext cx="0" cy="201300"/>
          </a:xfrm>
          <a:prstGeom prst="straightConnector1">
            <a:avLst/>
          </a:prstGeom>
          <a:noFill/>
          <a:ln cap="flat" cmpd="sng" w="9525">
            <a:solidFill>
              <a:schemeClr val="dk2"/>
            </a:solidFill>
            <a:prstDash val="solid"/>
            <a:round/>
            <a:headEnd len="med" w="med" type="none"/>
            <a:tailEnd len="med" w="med" type="triangle"/>
          </a:ln>
        </p:spPr>
      </p:cxnSp>
      <p:sp>
        <p:nvSpPr>
          <p:cNvPr id="400" name="Google Shape;400;gc606393018_0_147"/>
          <p:cNvSpPr txBox="1"/>
          <p:nvPr/>
        </p:nvSpPr>
        <p:spPr>
          <a:xfrm>
            <a:off x="3580775" y="5909800"/>
            <a:ext cx="16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MNIST Model</a:t>
            </a:r>
            <a:endParaRPr b="1"/>
          </a:p>
        </p:txBody>
      </p:sp>
      <p:sp>
        <p:nvSpPr>
          <p:cNvPr id="401" name="Google Shape;401;gc606393018_0_147"/>
          <p:cNvSpPr txBox="1"/>
          <p:nvPr/>
        </p:nvSpPr>
        <p:spPr>
          <a:xfrm>
            <a:off x="728475" y="1564975"/>
            <a:ext cx="2770200" cy="1569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GB" sz="1600"/>
              <a:t>Flatbuffers</a:t>
            </a:r>
            <a:endParaRPr sz="1600"/>
          </a:p>
          <a:p>
            <a:pPr indent="-330200" lvl="0" marL="457200" rtl="0" algn="l">
              <a:spcBef>
                <a:spcPts val="0"/>
              </a:spcBef>
              <a:spcAft>
                <a:spcPts val="0"/>
              </a:spcAft>
              <a:buSzPts val="1600"/>
              <a:buChar char="❖"/>
            </a:pPr>
            <a:r>
              <a:rPr lang="en-GB" sz="1600">
                <a:solidFill>
                  <a:schemeClr val="dk1"/>
                </a:solidFill>
              </a:rPr>
              <a:t>Schema - Python Classes</a:t>
            </a:r>
            <a:endParaRPr sz="1600"/>
          </a:p>
          <a:p>
            <a:pPr indent="-330200" lvl="0" marL="457200" rtl="0" algn="l">
              <a:spcBef>
                <a:spcPts val="0"/>
              </a:spcBef>
              <a:spcAft>
                <a:spcPts val="0"/>
              </a:spcAft>
              <a:buClr>
                <a:schemeClr val="dk1"/>
              </a:buClr>
              <a:buSzPts val="1600"/>
              <a:buChar char="❖"/>
            </a:pPr>
            <a:r>
              <a:rPr lang="en-GB" sz="1600">
                <a:solidFill>
                  <a:schemeClr val="dk1"/>
                </a:solidFill>
              </a:rPr>
              <a:t>Single Layers</a:t>
            </a:r>
            <a:endParaRPr sz="1600"/>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
        <p:nvSpPr>
          <p:cNvPr id="402" name="Google Shape;402;gc606393018_0_147"/>
          <p:cNvSpPr/>
          <p:nvPr/>
        </p:nvSpPr>
        <p:spPr>
          <a:xfrm>
            <a:off x="5074500" y="1987050"/>
            <a:ext cx="1643950" cy="608422"/>
          </a:xfrm>
          <a:custGeom>
            <a:rect b="b" l="l" r="r" t="t"/>
            <a:pathLst>
              <a:path extrusionOk="0" h="26990" w="65758">
                <a:moveTo>
                  <a:pt x="0" y="26990"/>
                </a:moveTo>
                <a:lnTo>
                  <a:pt x="43184" y="26500"/>
                </a:lnTo>
                <a:lnTo>
                  <a:pt x="43184" y="0"/>
                </a:lnTo>
                <a:lnTo>
                  <a:pt x="65758" y="0"/>
                </a:lnTo>
              </a:path>
            </a:pathLst>
          </a:custGeom>
          <a:noFill/>
          <a:ln cap="flat" cmpd="sng" w="9525">
            <a:solidFill>
              <a:schemeClr val="dk2"/>
            </a:solidFill>
            <a:prstDash val="solid"/>
            <a:round/>
            <a:headEnd len="med" w="med" type="none"/>
            <a:tailEnd len="med" w="med" type="triangle"/>
          </a:ln>
        </p:spPr>
      </p:sp>
      <p:sp>
        <p:nvSpPr>
          <p:cNvPr id="403" name="Google Shape;403;gc606393018_0_147"/>
          <p:cNvSpPr/>
          <p:nvPr/>
        </p:nvSpPr>
        <p:spPr>
          <a:xfrm>
            <a:off x="6693975" y="1838125"/>
            <a:ext cx="1342200" cy="2586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Conv2D</a:t>
            </a:r>
            <a:endParaRPr/>
          </a:p>
        </p:txBody>
      </p:sp>
      <p:sp>
        <p:nvSpPr>
          <p:cNvPr id="404" name="Google Shape;404;gc606393018_0_147"/>
          <p:cNvSpPr/>
          <p:nvPr/>
        </p:nvSpPr>
        <p:spPr>
          <a:xfrm>
            <a:off x="6693975" y="1397500"/>
            <a:ext cx="1342200" cy="25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input</a:t>
            </a:r>
            <a:endParaRPr/>
          </a:p>
        </p:txBody>
      </p:sp>
      <p:sp>
        <p:nvSpPr>
          <p:cNvPr id="405" name="Google Shape;405;gc606393018_0_147"/>
          <p:cNvSpPr/>
          <p:nvPr/>
        </p:nvSpPr>
        <p:spPr>
          <a:xfrm>
            <a:off x="6693975" y="2278750"/>
            <a:ext cx="1342200" cy="25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o</a:t>
            </a:r>
            <a:r>
              <a:rPr lang="en-GB"/>
              <a:t>utput</a:t>
            </a:r>
            <a:endParaRPr/>
          </a:p>
        </p:txBody>
      </p:sp>
      <p:cxnSp>
        <p:nvCxnSpPr>
          <p:cNvPr id="406" name="Google Shape;406;gc606393018_0_147"/>
          <p:cNvCxnSpPr/>
          <p:nvPr/>
        </p:nvCxnSpPr>
        <p:spPr>
          <a:xfrm>
            <a:off x="7365075" y="1622125"/>
            <a:ext cx="0" cy="216000"/>
          </a:xfrm>
          <a:prstGeom prst="straightConnector1">
            <a:avLst/>
          </a:prstGeom>
          <a:noFill/>
          <a:ln cap="flat" cmpd="sng" w="9525">
            <a:solidFill>
              <a:schemeClr val="dk2"/>
            </a:solidFill>
            <a:prstDash val="solid"/>
            <a:round/>
            <a:headEnd len="med" w="med" type="none"/>
            <a:tailEnd len="med" w="med" type="triangle"/>
          </a:ln>
        </p:spPr>
      </p:cxnSp>
      <p:cxnSp>
        <p:nvCxnSpPr>
          <p:cNvPr id="407" name="Google Shape;407;gc606393018_0_147"/>
          <p:cNvCxnSpPr/>
          <p:nvPr/>
        </p:nvCxnSpPr>
        <p:spPr>
          <a:xfrm>
            <a:off x="7365075" y="2079325"/>
            <a:ext cx="0" cy="216000"/>
          </a:xfrm>
          <a:prstGeom prst="straightConnector1">
            <a:avLst/>
          </a:prstGeom>
          <a:noFill/>
          <a:ln cap="flat" cmpd="sng" w="9525">
            <a:solidFill>
              <a:schemeClr val="dk2"/>
            </a:solidFill>
            <a:prstDash val="solid"/>
            <a:round/>
            <a:headEnd len="med" w="med" type="none"/>
            <a:tailEnd len="med" w="med" type="triangle"/>
          </a:ln>
        </p:spPr>
      </p:cxnSp>
      <p:sp>
        <p:nvSpPr>
          <p:cNvPr id="408" name="Google Shape;408;gc606393018_0_147"/>
          <p:cNvSpPr txBox="1"/>
          <p:nvPr/>
        </p:nvSpPr>
        <p:spPr>
          <a:xfrm>
            <a:off x="381975" y="371725"/>
            <a:ext cx="83307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solidFill>
                  <a:schemeClr val="dk1"/>
                </a:solidFill>
                <a:latin typeface="Calibri"/>
                <a:ea typeface="Calibri"/>
                <a:cs typeface="Calibri"/>
                <a:sym typeface="Calibri"/>
              </a:rPr>
              <a:t>Background</a:t>
            </a:r>
            <a:r>
              <a:rPr lang="en-GB" sz="3900">
                <a:solidFill>
                  <a:schemeClr val="dk1"/>
                </a:solidFill>
                <a:latin typeface="Calibri"/>
                <a:ea typeface="Calibri"/>
                <a:cs typeface="Calibri"/>
                <a:sym typeface="Calibri"/>
              </a:rPr>
              <a:t> - Single Operation Splitting </a:t>
            </a:r>
            <a:endParaRPr sz="3900">
              <a:solidFill>
                <a:schemeClr val="dk1"/>
              </a:solidFill>
              <a:latin typeface="Calibri"/>
              <a:ea typeface="Calibri"/>
              <a:cs typeface="Calibri"/>
              <a:sym typeface="Calibri"/>
            </a:endParaRPr>
          </a:p>
          <a:p>
            <a:pPr indent="0" lvl="0" marL="0" rtl="0" algn="l">
              <a:spcBef>
                <a:spcPts val="0"/>
              </a:spcBef>
              <a:spcAft>
                <a:spcPts val="0"/>
              </a:spcAft>
              <a:buNone/>
            </a:pPr>
            <a:r>
              <a:t/>
            </a:r>
            <a:endParaRPr sz="3900">
              <a:latin typeface="Calibri"/>
              <a:ea typeface="Calibri"/>
              <a:cs typeface="Calibri"/>
              <a:sym typeface="Calibri"/>
            </a:endParaRPr>
          </a:p>
        </p:txBody>
      </p:sp>
      <p:sp>
        <p:nvSpPr>
          <p:cNvPr id="409" name="Google Shape;409;gc606393018_0_147"/>
          <p:cNvSpPr txBox="1"/>
          <p:nvPr/>
        </p:nvSpPr>
        <p:spPr>
          <a:xfrm>
            <a:off x="5218463" y="1397500"/>
            <a:ext cx="107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Splitting</a:t>
            </a:r>
            <a:endParaRPr b="1"/>
          </a:p>
        </p:txBody>
      </p:sp>
      <p:cxnSp>
        <p:nvCxnSpPr>
          <p:cNvPr id="410" name="Google Shape;410;gc606393018_0_147"/>
          <p:cNvCxnSpPr>
            <a:stCxn id="403" idx="3"/>
            <a:endCxn id="411" idx="0"/>
          </p:cNvCxnSpPr>
          <p:nvPr/>
        </p:nvCxnSpPr>
        <p:spPr>
          <a:xfrm>
            <a:off x="8036175" y="1967425"/>
            <a:ext cx="1839600" cy="773100"/>
          </a:xfrm>
          <a:prstGeom prst="bentConnector2">
            <a:avLst/>
          </a:prstGeom>
          <a:noFill/>
          <a:ln cap="flat" cmpd="sng" w="9525">
            <a:solidFill>
              <a:schemeClr val="dk2"/>
            </a:solidFill>
            <a:prstDash val="solid"/>
            <a:round/>
            <a:headEnd len="med" w="med" type="none"/>
            <a:tailEnd len="med" w="med" type="triangle"/>
          </a:ln>
        </p:spPr>
      </p:cxnSp>
      <p:sp>
        <p:nvSpPr>
          <p:cNvPr id="411" name="Google Shape;411;gc606393018_0_147"/>
          <p:cNvSpPr/>
          <p:nvPr/>
        </p:nvSpPr>
        <p:spPr>
          <a:xfrm>
            <a:off x="9256850" y="2740575"/>
            <a:ext cx="1237800" cy="4002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Quantize</a:t>
            </a:r>
            <a:endParaRPr/>
          </a:p>
        </p:txBody>
      </p:sp>
      <p:cxnSp>
        <p:nvCxnSpPr>
          <p:cNvPr id="412" name="Google Shape;412;gc606393018_0_147"/>
          <p:cNvCxnSpPr>
            <a:stCxn id="411" idx="2"/>
          </p:cNvCxnSpPr>
          <p:nvPr/>
        </p:nvCxnSpPr>
        <p:spPr>
          <a:xfrm>
            <a:off x="9875750" y="3140775"/>
            <a:ext cx="8100" cy="435600"/>
          </a:xfrm>
          <a:prstGeom prst="straightConnector1">
            <a:avLst/>
          </a:prstGeom>
          <a:noFill/>
          <a:ln cap="flat" cmpd="sng" w="9525">
            <a:solidFill>
              <a:schemeClr val="dk2"/>
            </a:solidFill>
            <a:prstDash val="solid"/>
            <a:round/>
            <a:headEnd len="med" w="med" type="none"/>
            <a:tailEnd len="med" w="med" type="triangle"/>
          </a:ln>
        </p:spPr>
      </p:cxnSp>
      <p:sp>
        <p:nvSpPr>
          <p:cNvPr id="413" name="Google Shape;413;gc606393018_0_147"/>
          <p:cNvSpPr/>
          <p:nvPr/>
        </p:nvSpPr>
        <p:spPr>
          <a:xfrm>
            <a:off x="9256850" y="3578775"/>
            <a:ext cx="1237800" cy="4002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Convert .tflite</a:t>
            </a:r>
            <a:endParaRPr/>
          </a:p>
        </p:txBody>
      </p:sp>
      <p:cxnSp>
        <p:nvCxnSpPr>
          <p:cNvPr id="414" name="Google Shape;414;gc606393018_0_147"/>
          <p:cNvCxnSpPr/>
          <p:nvPr/>
        </p:nvCxnSpPr>
        <p:spPr>
          <a:xfrm>
            <a:off x="9875750" y="3978975"/>
            <a:ext cx="8100" cy="435600"/>
          </a:xfrm>
          <a:prstGeom prst="straightConnector1">
            <a:avLst/>
          </a:prstGeom>
          <a:noFill/>
          <a:ln cap="flat" cmpd="sng" w="9525">
            <a:solidFill>
              <a:schemeClr val="dk2"/>
            </a:solidFill>
            <a:prstDash val="solid"/>
            <a:round/>
            <a:headEnd len="med" w="med" type="none"/>
            <a:tailEnd len="med" w="med" type="triangle"/>
          </a:ln>
        </p:spPr>
      </p:cxnSp>
      <p:sp>
        <p:nvSpPr>
          <p:cNvPr id="415" name="Google Shape;415;gc606393018_0_147"/>
          <p:cNvSpPr/>
          <p:nvPr/>
        </p:nvSpPr>
        <p:spPr>
          <a:xfrm>
            <a:off x="9160850" y="4399600"/>
            <a:ext cx="1437900" cy="6747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Compile through  the Edge TPU Compiler</a:t>
            </a:r>
            <a:endParaRPr/>
          </a:p>
        </p:txBody>
      </p:sp>
      <p:cxnSp>
        <p:nvCxnSpPr>
          <p:cNvPr id="416" name="Google Shape;416;gc606393018_0_147"/>
          <p:cNvCxnSpPr>
            <a:stCxn id="415" idx="2"/>
          </p:cNvCxnSpPr>
          <p:nvPr/>
        </p:nvCxnSpPr>
        <p:spPr>
          <a:xfrm>
            <a:off x="9879800" y="5074300"/>
            <a:ext cx="10500" cy="378900"/>
          </a:xfrm>
          <a:prstGeom prst="straightConnector1">
            <a:avLst/>
          </a:prstGeom>
          <a:noFill/>
          <a:ln cap="flat" cmpd="sng" w="9525">
            <a:solidFill>
              <a:schemeClr val="dk2"/>
            </a:solidFill>
            <a:prstDash val="solid"/>
            <a:round/>
            <a:headEnd len="med" w="med" type="none"/>
            <a:tailEnd len="med" w="med" type="triangle"/>
          </a:ln>
        </p:spPr>
      </p:cxnSp>
      <p:sp>
        <p:nvSpPr>
          <p:cNvPr id="417" name="Google Shape;417;gc606393018_0_147"/>
          <p:cNvSpPr/>
          <p:nvPr/>
        </p:nvSpPr>
        <p:spPr>
          <a:xfrm>
            <a:off x="8829950" y="5432950"/>
            <a:ext cx="2110200" cy="6084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Conv2D_edgetpu.tflite</a:t>
            </a:r>
            <a:endParaRPr b="1"/>
          </a:p>
        </p:txBody>
      </p:sp>
      <p:sp>
        <p:nvSpPr>
          <p:cNvPr id="418" name="Google Shape;418;gc606393018_0_147"/>
          <p:cNvSpPr txBox="1"/>
          <p:nvPr/>
        </p:nvSpPr>
        <p:spPr>
          <a:xfrm>
            <a:off x="8378175" y="1397500"/>
            <a:ext cx="36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Quantization + Conversion + Compilation</a:t>
            </a:r>
            <a:endParaRPr b="1"/>
          </a:p>
        </p:txBody>
      </p:sp>
      <p:sp>
        <p:nvSpPr>
          <p:cNvPr id="419" name="Google Shape;419;gc606393018_0_147"/>
          <p:cNvSpPr/>
          <p:nvPr/>
        </p:nvSpPr>
        <p:spPr>
          <a:xfrm>
            <a:off x="3731675" y="3770688"/>
            <a:ext cx="1342200" cy="3789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FullyConnected</a:t>
            </a:r>
            <a:endParaRPr/>
          </a:p>
        </p:txBody>
      </p:sp>
      <p:cxnSp>
        <p:nvCxnSpPr>
          <p:cNvPr id="420" name="Google Shape;420;gc606393018_0_147"/>
          <p:cNvCxnSpPr/>
          <p:nvPr/>
        </p:nvCxnSpPr>
        <p:spPr>
          <a:xfrm>
            <a:off x="4393275" y="3638125"/>
            <a:ext cx="0" cy="216000"/>
          </a:xfrm>
          <a:prstGeom prst="straightConnector1">
            <a:avLst/>
          </a:prstGeom>
          <a:noFill/>
          <a:ln cap="flat" cmpd="sng" w="9525">
            <a:solidFill>
              <a:schemeClr val="dk2"/>
            </a:solidFill>
            <a:prstDash val="solid"/>
            <a:round/>
            <a:headEnd len="med" w="med" type="none"/>
            <a:tailEnd len="med" w="med" type="triangle"/>
          </a:ln>
        </p:spPr>
      </p:cxnSp>
      <p:cxnSp>
        <p:nvCxnSpPr>
          <p:cNvPr id="421" name="Google Shape;421;gc606393018_0_147"/>
          <p:cNvCxnSpPr>
            <a:stCxn id="419" idx="2"/>
          </p:cNvCxnSpPr>
          <p:nvPr/>
        </p:nvCxnSpPr>
        <p:spPr>
          <a:xfrm flipH="1">
            <a:off x="4393175" y="4149588"/>
            <a:ext cx="9600" cy="237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descr="TUM – Technical University of Munich" id="427" name="Google Shape;427;gc35afd971c_8_126"/>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428" name="Google Shape;428;gc35afd971c_8_12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29" name="Google Shape;429;gc35afd971c_8_126"/>
          <p:cNvSpPr txBox="1"/>
          <p:nvPr/>
        </p:nvSpPr>
        <p:spPr>
          <a:xfrm>
            <a:off x="381975" y="6333125"/>
            <a:ext cx="19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 Duclos-Cavalcanti</a:t>
            </a:r>
            <a:endParaRPr/>
          </a:p>
        </p:txBody>
      </p:sp>
      <p:sp>
        <p:nvSpPr>
          <p:cNvPr id="430" name="Google Shape;430;gc35afd971c_8_126"/>
          <p:cNvSpPr txBox="1"/>
          <p:nvPr/>
        </p:nvSpPr>
        <p:spPr>
          <a:xfrm>
            <a:off x="728475" y="1564975"/>
            <a:ext cx="2770200" cy="1077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GB" sz="1600"/>
              <a:t>Split into Single Layers</a:t>
            </a:r>
            <a:endParaRPr sz="1600"/>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
        <p:nvSpPr>
          <p:cNvPr id="431" name="Google Shape;431;gc35afd971c_8_126"/>
          <p:cNvSpPr txBox="1"/>
          <p:nvPr/>
        </p:nvSpPr>
        <p:spPr>
          <a:xfrm>
            <a:off x="381975" y="371725"/>
            <a:ext cx="83307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solidFill>
                  <a:schemeClr val="dk1"/>
                </a:solidFill>
                <a:latin typeface="Calibri"/>
                <a:ea typeface="Calibri"/>
                <a:cs typeface="Calibri"/>
                <a:sym typeface="Calibri"/>
              </a:rPr>
              <a:t>Background - Single Operation Splitting </a:t>
            </a:r>
            <a:endParaRPr sz="3900">
              <a:solidFill>
                <a:schemeClr val="dk1"/>
              </a:solidFill>
              <a:latin typeface="Calibri"/>
              <a:ea typeface="Calibri"/>
              <a:cs typeface="Calibri"/>
              <a:sym typeface="Calibri"/>
            </a:endParaRPr>
          </a:p>
          <a:p>
            <a:pPr indent="0" lvl="0" marL="0" rtl="0" algn="l">
              <a:spcBef>
                <a:spcPts val="0"/>
              </a:spcBef>
              <a:spcAft>
                <a:spcPts val="0"/>
              </a:spcAft>
              <a:buNone/>
            </a:pPr>
            <a:r>
              <a:t/>
            </a:r>
            <a:endParaRPr sz="3900">
              <a:latin typeface="Calibri"/>
              <a:ea typeface="Calibri"/>
              <a:cs typeface="Calibri"/>
              <a:sym typeface="Calibri"/>
            </a:endParaRPr>
          </a:p>
        </p:txBody>
      </p:sp>
      <p:pic>
        <p:nvPicPr>
          <p:cNvPr id="432" name="Google Shape;432;gc35afd971c_8_126"/>
          <p:cNvPicPr preferRelativeResize="0"/>
          <p:nvPr/>
        </p:nvPicPr>
        <p:blipFill>
          <a:blip r:embed="rId4">
            <a:alphaModFix/>
          </a:blip>
          <a:stretch>
            <a:fillRect/>
          </a:stretch>
        </p:blipFill>
        <p:spPr>
          <a:xfrm>
            <a:off x="3626550" y="1142425"/>
            <a:ext cx="7095175" cy="5190696"/>
          </a:xfrm>
          <a:prstGeom prst="rect">
            <a:avLst/>
          </a:prstGeom>
          <a:noFill/>
          <a:ln>
            <a:noFill/>
          </a:ln>
        </p:spPr>
      </p:pic>
      <p:sp>
        <p:nvSpPr>
          <p:cNvPr id="433" name="Google Shape;433;gc35afd971c_8_126"/>
          <p:cNvSpPr txBox="1"/>
          <p:nvPr/>
        </p:nvSpPr>
        <p:spPr>
          <a:xfrm>
            <a:off x="3725325" y="5932925"/>
            <a:ext cx="16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MNIST Model</a:t>
            </a:r>
            <a:endParaRPr/>
          </a:p>
        </p:txBody>
      </p:sp>
      <p:sp>
        <p:nvSpPr>
          <p:cNvPr id="434" name="Google Shape;434;gc35afd971c_8_126"/>
          <p:cNvSpPr txBox="1"/>
          <p:nvPr/>
        </p:nvSpPr>
        <p:spPr>
          <a:xfrm>
            <a:off x="728475" y="2091775"/>
            <a:ext cx="3183300" cy="646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GB" sz="1600">
                <a:solidFill>
                  <a:schemeClr val="dk1"/>
                </a:solidFill>
              </a:rPr>
              <a:t>Flatbuffers</a:t>
            </a:r>
            <a:endParaRPr sz="1600">
              <a:solidFill>
                <a:schemeClr val="dk1"/>
              </a:solidFill>
            </a:endParaRPr>
          </a:p>
          <a:p>
            <a:pPr indent="0" lvl="0" marL="0" rtl="0" algn="l">
              <a:spcBef>
                <a:spcPts val="0"/>
              </a:spcBef>
              <a:spcAft>
                <a:spcPts val="0"/>
              </a:spcAft>
              <a:buNone/>
            </a:pPr>
            <a:r>
              <a:t/>
            </a:r>
            <a:endParaRPr/>
          </a:p>
        </p:txBody>
      </p:sp>
      <p:sp>
        <p:nvSpPr>
          <p:cNvPr id="435" name="Google Shape;435;gc35afd971c_8_126"/>
          <p:cNvSpPr txBox="1"/>
          <p:nvPr/>
        </p:nvSpPr>
        <p:spPr>
          <a:xfrm>
            <a:off x="728475" y="2642275"/>
            <a:ext cx="2898000" cy="646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GB" sz="1600">
                <a:solidFill>
                  <a:schemeClr val="dk1"/>
                </a:solidFill>
              </a:rPr>
              <a:t>Schema - Python Classes</a:t>
            </a:r>
            <a:endParaRPr sz="1600">
              <a:solidFill>
                <a:schemeClr val="dk1"/>
              </a:solidFill>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0" name="Shape 440"/>
        <p:cNvGrpSpPr/>
        <p:nvPr/>
      </p:nvGrpSpPr>
      <p:grpSpPr>
        <a:xfrm>
          <a:off x="0" y="0"/>
          <a:ext cx="0" cy="0"/>
          <a:chOff x="0" y="0"/>
          <a:chExt cx="0" cy="0"/>
        </a:xfrm>
      </p:grpSpPr>
      <p:pic>
        <p:nvPicPr>
          <p:cNvPr descr="TUM – Technical University of Munich" id="441" name="Google Shape;441;gc606393018_0_20"/>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442" name="Google Shape;442;gc606393018_0_20"/>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43" name="Google Shape;443;gc606393018_0_20"/>
          <p:cNvSpPr txBox="1"/>
          <p:nvPr/>
        </p:nvSpPr>
        <p:spPr>
          <a:xfrm>
            <a:off x="381975" y="6333125"/>
            <a:ext cx="19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 Duclos-Cavalcanti</a:t>
            </a:r>
            <a:endParaRPr/>
          </a:p>
        </p:txBody>
      </p:sp>
      <p:sp>
        <p:nvSpPr>
          <p:cNvPr id="444" name="Google Shape;444;gc606393018_0_20"/>
          <p:cNvSpPr/>
          <p:nvPr/>
        </p:nvSpPr>
        <p:spPr>
          <a:xfrm>
            <a:off x="6441425" y="4619275"/>
            <a:ext cx="5540700" cy="1846800"/>
          </a:xfrm>
          <a:prstGeom prst="roundRect">
            <a:avLst>
              <a:gd fmla="val 16667" name="adj"/>
            </a:avLst>
          </a:prstGeom>
          <a:solidFill>
            <a:srgbClr val="FFFFFF"/>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c606393018_0_20"/>
          <p:cNvSpPr/>
          <p:nvPr/>
        </p:nvSpPr>
        <p:spPr>
          <a:xfrm>
            <a:off x="1073225" y="1847675"/>
            <a:ext cx="2130000" cy="9357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rPr>
              <a:t>HOST</a:t>
            </a:r>
            <a:endParaRPr b="1">
              <a:solidFill>
                <a:schemeClr val="lt1"/>
              </a:solidFill>
            </a:endParaRPr>
          </a:p>
        </p:txBody>
      </p:sp>
      <p:cxnSp>
        <p:nvCxnSpPr>
          <p:cNvPr id="446" name="Google Shape;446;gc606393018_0_20"/>
          <p:cNvCxnSpPr>
            <a:endCxn id="447" idx="1"/>
          </p:cNvCxnSpPr>
          <p:nvPr/>
        </p:nvCxnSpPr>
        <p:spPr>
          <a:xfrm>
            <a:off x="3203300" y="2278475"/>
            <a:ext cx="3496800" cy="32814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448" name="Google Shape;448;gc606393018_0_20"/>
          <p:cNvSpPr txBox="1"/>
          <p:nvPr/>
        </p:nvSpPr>
        <p:spPr>
          <a:xfrm>
            <a:off x="728475" y="3559100"/>
            <a:ext cx="3371100" cy="2616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GB" sz="1600"/>
              <a:t>Host-Centric</a:t>
            </a:r>
            <a:endParaRPr sz="1600"/>
          </a:p>
          <a:p>
            <a:pPr indent="-330200" lvl="0" marL="457200" rtl="0" algn="l">
              <a:spcBef>
                <a:spcPts val="0"/>
              </a:spcBef>
              <a:spcAft>
                <a:spcPts val="0"/>
              </a:spcAft>
              <a:buSzPts val="1600"/>
              <a:buChar char="❖"/>
            </a:pPr>
            <a:r>
              <a:rPr lang="en-GB" sz="1600"/>
              <a:t>USB Devices = USB </a:t>
            </a:r>
            <a:r>
              <a:rPr lang="en-GB" sz="1600"/>
              <a:t>Functions</a:t>
            </a:r>
            <a:endParaRPr sz="1600"/>
          </a:p>
          <a:p>
            <a:pPr indent="-330200" lvl="0" marL="457200" rtl="0" algn="l">
              <a:spcBef>
                <a:spcPts val="0"/>
              </a:spcBef>
              <a:spcAft>
                <a:spcPts val="0"/>
              </a:spcAft>
              <a:buSzPts val="1600"/>
              <a:buChar char="❖"/>
            </a:pPr>
            <a:r>
              <a:rPr lang="en-GB" sz="1600"/>
              <a:t>Endpoints</a:t>
            </a:r>
            <a:endParaRPr sz="1600"/>
          </a:p>
          <a:p>
            <a:pPr indent="0" lvl="0" marL="0" rtl="0" algn="l">
              <a:spcBef>
                <a:spcPts val="0"/>
              </a:spcBef>
              <a:spcAft>
                <a:spcPts val="0"/>
              </a:spcAft>
              <a:buNone/>
            </a:pPr>
            <a:r>
              <a:t/>
            </a:r>
            <a:endParaRPr b="1" sz="1600"/>
          </a:p>
          <a:p>
            <a:pPr indent="-330200" lvl="0" marL="457200" rtl="0" algn="l">
              <a:spcBef>
                <a:spcPts val="0"/>
              </a:spcBef>
              <a:spcAft>
                <a:spcPts val="0"/>
              </a:spcAft>
              <a:buSzPts val="1600"/>
              <a:buChar char="❖"/>
            </a:pPr>
            <a:r>
              <a:rPr lang="en-GB" sz="1600"/>
              <a:t>URB </a:t>
            </a:r>
            <a:r>
              <a:rPr lang="en-GB" sz="1600"/>
              <a:t>Transfer Types:</a:t>
            </a:r>
            <a:endParaRPr sz="1600"/>
          </a:p>
          <a:p>
            <a:pPr indent="-330200" lvl="1" marL="914400" rtl="0" algn="l">
              <a:spcBef>
                <a:spcPts val="0"/>
              </a:spcBef>
              <a:spcAft>
                <a:spcPts val="0"/>
              </a:spcAft>
              <a:buSzPts val="1600"/>
              <a:buChar char="➢"/>
            </a:pPr>
            <a:r>
              <a:rPr lang="en-GB" sz="1600"/>
              <a:t>Interrupt</a:t>
            </a:r>
            <a:endParaRPr sz="1600"/>
          </a:p>
          <a:p>
            <a:pPr indent="-330200" lvl="1" marL="914400" rtl="0" algn="l">
              <a:spcBef>
                <a:spcPts val="0"/>
              </a:spcBef>
              <a:spcAft>
                <a:spcPts val="0"/>
              </a:spcAft>
              <a:buSzPts val="1600"/>
              <a:buChar char="➢"/>
            </a:pPr>
            <a:r>
              <a:rPr lang="en-GB" sz="1600"/>
              <a:t>Isochronous</a:t>
            </a:r>
            <a:endParaRPr sz="1600"/>
          </a:p>
          <a:p>
            <a:pPr indent="-330200" lvl="1" marL="914400" rtl="0" algn="l">
              <a:spcBef>
                <a:spcPts val="0"/>
              </a:spcBef>
              <a:spcAft>
                <a:spcPts val="0"/>
              </a:spcAft>
              <a:buSzPts val="1600"/>
              <a:buChar char="➢"/>
            </a:pPr>
            <a:r>
              <a:rPr lang="en-GB" sz="1600"/>
              <a:t>Control</a:t>
            </a:r>
            <a:endParaRPr sz="1600"/>
          </a:p>
          <a:p>
            <a:pPr indent="-330200" lvl="1" marL="914400" rtl="0" algn="l">
              <a:spcBef>
                <a:spcPts val="0"/>
              </a:spcBef>
              <a:spcAft>
                <a:spcPts val="0"/>
              </a:spcAft>
              <a:buSzPts val="1600"/>
              <a:buChar char="➢"/>
            </a:pPr>
            <a:r>
              <a:rPr lang="en-GB" sz="1600"/>
              <a:t>Bulk</a:t>
            </a:r>
            <a:endParaRPr sz="1600"/>
          </a:p>
          <a:p>
            <a:pPr indent="0" lvl="0" marL="457200" rtl="0" algn="l">
              <a:spcBef>
                <a:spcPts val="0"/>
              </a:spcBef>
              <a:spcAft>
                <a:spcPts val="0"/>
              </a:spcAft>
              <a:buNone/>
            </a:pPr>
            <a:r>
              <a:t/>
            </a:r>
            <a:endParaRPr/>
          </a:p>
        </p:txBody>
      </p:sp>
      <p:sp>
        <p:nvSpPr>
          <p:cNvPr id="449" name="Google Shape;449;gc606393018_0_20"/>
          <p:cNvSpPr/>
          <p:nvPr/>
        </p:nvSpPr>
        <p:spPr>
          <a:xfrm>
            <a:off x="6441425" y="1335925"/>
            <a:ext cx="5540700" cy="1846800"/>
          </a:xfrm>
          <a:prstGeom prst="roundRect">
            <a:avLst>
              <a:gd fmla="val 16667" name="adj"/>
            </a:avLst>
          </a:prstGeom>
          <a:solidFill>
            <a:srgbClr val="FFFFFF"/>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 name="Google Shape;450;gc606393018_0_20"/>
          <p:cNvCxnSpPr/>
          <p:nvPr/>
        </p:nvCxnSpPr>
        <p:spPr>
          <a:xfrm>
            <a:off x="4927000" y="2278625"/>
            <a:ext cx="1773000" cy="0"/>
          </a:xfrm>
          <a:prstGeom prst="straightConnector1">
            <a:avLst/>
          </a:prstGeom>
          <a:noFill/>
          <a:ln cap="flat" cmpd="sng" w="9525">
            <a:solidFill>
              <a:schemeClr val="dk2"/>
            </a:solidFill>
            <a:prstDash val="solid"/>
            <a:round/>
            <a:headEnd len="med" w="med" type="none"/>
            <a:tailEnd len="med" w="med" type="none"/>
          </a:ln>
        </p:spPr>
      </p:cxnSp>
      <p:sp>
        <p:nvSpPr>
          <p:cNvPr id="451" name="Google Shape;451;gc606393018_0_20"/>
          <p:cNvSpPr/>
          <p:nvPr/>
        </p:nvSpPr>
        <p:spPr>
          <a:xfrm>
            <a:off x="6700100" y="1970825"/>
            <a:ext cx="1280400" cy="615600"/>
          </a:xfrm>
          <a:prstGeom prst="rect">
            <a:avLst/>
          </a:prstGeom>
          <a:solidFill>
            <a:schemeClr val="accent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Addr = 1</a:t>
            </a:r>
            <a:endParaRPr/>
          </a:p>
        </p:txBody>
      </p:sp>
      <p:sp>
        <p:nvSpPr>
          <p:cNvPr id="447" name="Google Shape;447;gc606393018_0_20"/>
          <p:cNvSpPr/>
          <p:nvPr/>
        </p:nvSpPr>
        <p:spPr>
          <a:xfrm>
            <a:off x="6700100" y="5252075"/>
            <a:ext cx="1280400" cy="615600"/>
          </a:xfrm>
          <a:prstGeom prst="rect">
            <a:avLst/>
          </a:prstGeom>
          <a:solidFill>
            <a:schemeClr val="accent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Addr = 2</a:t>
            </a:r>
            <a:endParaRPr/>
          </a:p>
        </p:txBody>
      </p:sp>
      <p:cxnSp>
        <p:nvCxnSpPr>
          <p:cNvPr id="452" name="Google Shape;452;gc606393018_0_20"/>
          <p:cNvCxnSpPr>
            <a:stCxn id="451" idx="3"/>
          </p:cNvCxnSpPr>
          <p:nvPr/>
        </p:nvCxnSpPr>
        <p:spPr>
          <a:xfrm>
            <a:off x="7980500" y="2278625"/>
            <a:ext cx="455700" cy="0"/>
          </a:xfrm>
          <a:prstGeom prst="straightConnector1">
            <a:avLst/>
          </a:prstGeom>
          <a:noFill/>
          <a:ln cap="flat" cmpd="sng" w="9525">
            <a:solidFill>
              <a:schemeClr val="dk2"/>
            </a:solidFill>
            <a:prstDash val="solid"/>
            <a:round/>
            <a:headEnd len="med" w="med" type="none"/>
            <a:tailEnd len="med" w="med" type="none"/>
          </a:ln>
        </p:spPr>
      </p:cxnSp>
      <p:sp>
        <p:nvSpPr>
          <p:cNvPr id="453" name="Google Shape;453;gc606393018_0_20"/>
          <p:cNvSpPr txBox="1"/>
          <p:nvPr/>
        </p:nvSpPr>
        <p:spPr>
          <a:xfrm>
            <a:off x="6330625" y="3248850"/>
            <a:ext cx="147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USB Function</a:t>
            </a:r>
            <a:endParaRPr b="1"/>
          </a:p>
        </p:txBody>
      </p:sp>
      <p:sp>
        <p:nvSpPr>
          <p:cNvPr id="454" name="Google Shape;454;gc606393018_0_20"/>
          <p:cNvSpPr txBox="1"/>
          <p:nvPr/>
        </p:nvSpPr>
        <p:spPr>
          <a:xfrm>
            <a:off x="3358825" y="1825800"/>
            <a:ext cx="147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Bus</a:t>
            </a:r>
            <a:endParaRPr b="1"/>
          </a:p>
        </p:txBody>
      </p:sp>
      <p:cxnSp>
        <p:nvCxnSpPr>
          <p:cNvPr id="455" name="Google Shape;455;gc606393018_0_20"/>
          <p:cNvCxnSpPr/>
          <p:nvPr/>
        </p:nvCxnSpPr>
        <p:spPr>
          <a:xfrm flipH="1">
            <a:off x="8423775" y="1770325"/>
            <a:ext cx="12600" cy="978000"/>
          </a:xfrm>
          <a:prstGeom prst="straightConnector1">
            <a:avLst/>
          </a:prstGeom>
          <a:noFill/>
          <a:ln cap="flat" cmpd="sng" w="9525">
            <a:solidFill>
              <a:schemeClr val="dk2"/>
            </a:solidFill>
            <a:prstDash val="solid"/>
            <a:round/>
            <a:headEnd len="med" w="med" type="none"/>
            <a:tailEnd len="med" w="med" type="none"/>
          </a:ln>
        </p:spPr>
      </p:cxnSp>
      <p:cxnSp>
        <p:nvCxnSpPr>
          <p:cNvPr id="456" name="Google Shape;456;gc606393018_0_20"/>
          <p:cNvCxnSpPr/>
          <p:nvPr/>
        </p:nvCxnSpPr>
        <p:spPr>
          <a:xfrm>
            <a:off x="8423775" y="1770325"/>
            <a:ext cx="578700" cy="0"/>
          </a:xfrm>
          <a:prstGeom prst="straightConnector1">
            <a:avLst/>
          </a:prstGeom>
          <a:noFill/>
          <a:ln cap="flat" cmpd="sng" w="9525">
            <a:solidFill>
              <a:schemeClr val="dk2"/>
            </a:solidFill>
            <a:prstDash val="solid"/>
            <a:round/>
            <a:headEnd len="med" w="med" type="none"/>
            <a:tailEnd len="med" w="med" type="none"/>
          </a:ln>
        </p:spPr>
      </p:cxnSp>
      <p:cxnSp>
        <p:nvCxnSpPr>
          <p:cNvPr id="457" name="Google Shape;457;gc606393018_0_20"/>
          <p:cNvCxnSpPr/>
          <p:nvPr/>
        </p:nvCxnSpPr>
        <p:spPr>
          <a:xfrm>
            <a:off x="8423775" y="2748325"/>
            <a:ext cx="578700" cy="0"/>
          </a:xfrm>
          <a:prstGeom prst="straightConnector1">
            <a:avLst/>
          </a:prstGeom>
          <a:noFill/>
          <a:ln cap="flat" cmpd="sng" w="9525">
            <a:solidFill>
              <a:schemeClr val="dk2"/>
            </a:solidFill>
            <a:prstDash val="solid"/>
            <a:round/>
            <a:headEnd len="med" w="med" type="none"/>
            <a:tailEnd len="med" w="med" type="none"/>
          </a:ln>
        </p:spPr>
      </p:cxnSp>
      <p:sp>
        <p:nvSpPr>
          <p:cNvPr id="458" name="Google Shape;458;gc606393018_0_20"/>
          <p:cNvSpPr/>
          <p:nvPr/>
        </p:nvSpPr>
        <p:spPr>
          <a:xfrm>
            <a:off x="9002475" y="1593163"/>
            <a:ext cx="898800" cy="29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EP0 In</a:t>
            </a:r>
            <a:endParaRPr/>
          </a:p>
        </p:txBody>
      </p:sp>
      <p:sp>
        <p:nvSpPr>
          <p:cNvPr id="459" name="Google Shape;459;gc606393018_0_20"/>
          <p:cNvSpPr/>
          <p:nvPr/>
        </p:nvSpPr>
        <p:spPr>
          <a:xfrm>
            <a:off x="9002475" y="2666888"/>
            <a:ext cx="898800" cy="29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EP1 Out</a:t>
            </a:r>
            <a:endParaRPr/>
          </a:p>
        </p:txBody>
      </p:sp>
      <p:sp>
        <p:nvSpPr>
          <p:cNvPr id="460" name="Google Shape;460;gc606393018_0_20"/>
          <p:cNvSpPr/>
          <p:nvPr/>
        </p:nvSpPr>
        <p:spPr>
          <a:xfrm>
            <a:off x="9002475" y="1968175"/>
            <a:ext cx="898800" cy="29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EP0 Out</a:t>
            </a:r>
            <a:endParaRPr/>
          </a:p>
        </p:txBody>
      </p:sp>
      <p:sp>
        <p:nvSpPr>
          <p:cNvPr id="461" name="Google Shape;461;gc606393018_0_20"/>
          <p:cNvSpPr/>
          <p:nvPr/>
        </p:nvSpPr>
        <p:spPr>
          <a:xfrm>
            <a:off x="9002475" y="2311075"/>
            <a:ext cx="898800" cy="29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EP1 In</a:t>
            </a:r>
            <a:endParaRPr/>
          </a:p>
        </p:txBody>
      </p:sp>
      <p:cxnSp>
        <p:nvCxnSpPr>
          <p:cNvPr id="462" name="Google Shape;462;gc606393018_0_20"/>
          <p:cNvCxnSpPr>
            <a:endCxn id="460" idx="1"/>
          </p:cNvCxnSpPr>
          <p:nvPr/>
        </p:nvCxnSpPr>
        <p:spPr>
          <a:xfrm>
            <a:off x="8423775" y="2111425"/>
            <a:ext cx="578700" cy="1800"/>
          </a:xfrm>
          <a:prstGeom prst="straightConnector1">
            <a:avLst/>
          </a:prstGeom>
          <a:noFill/>
          <a:ln cap="flat" cmpd="sng" w="9525">
            <a:solidFill>
              <a:schemeClr val="dk2"/>
            </a:solidFill>
            <a:prstDash val="solid"/>
            <a:round/>
            <a:headEnd len="med" w="med" type="none"/>
            <a:tailEnd len="med" w="med" type="none"/>
          </a:ln>
        </p:spPr>
      </p:cxnSp>
      <p:cxnSp>
        <p:nvCxnSpPr>
          <p:cNvPr id="463" name="Google Shape;463;gc606393018_0_20"/>
          <p:cNvCxnSpPr>
            <a:endCxn id="461" idx="1"/>
          </p:cNvCxnSpPr>
          <p:nvPr/>
        </p:nvCxnSpPr>
        <p:spPr>
          <a:xfrm flipH="1" rot="10800000">
            <a:off x="8423775" y="2456125"/>
            <a:ext cx="578700" cy="300"/>
          </a:xfrm>
          <a:prstGeom prst="straightConnector1">
            <a:avLst/>
          </a:prstGeom>
          <a:noFill/>
          <a:ln cap="flat" cmpd="sng" w="9525">
            <a:solidFill>
              <a:schemeClr val="dk2"/>
            </a:solidFill>
            <a:prstDash val="solid"/>
            <a:round/>
            <a:headEnd len="med" w="med" type="none"/>
            <a:tailEnd len="med" w="med" type="none"/>
          </a:ln>
        </p:spPr>
      </p:cxnSp>
      <p:sp>
        <p:nvSpPr>
          <p:cNvPr id="464" name="Google Shape;464;gc606393018_0_20"/>
          <p:cNvSpPr txBox="1"/>
          <p:nvPr/>
        </p:nvSpPr>
        <p:spPr>
          <a:xfrm>
            <a:off x="5074725" y="2311075"/>
            <a:ext cx="147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Addr</a:t>
            </a:r>
            <a:endParaRPr b="1"/>
          </a:p>
        </p:txBody>
      </p:sp>
      <p:sp>
        <p:nvSpPr>
          <p:cNvPr id="465" name="Google Shape;465;gc606393018_0_20"/>
          <p:cNvSpPr/>
          <p:nvPr/>
        </p:nvSpPr>
        <p:spPr>
          <a:xfrm>
            <a:off x="10159775" y="1619075"/>
            <a:ext cx="1449600" cy="1338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Function</a:t>
            </a:r>
            <a:endParaRPr b="1">
              <a:solidFill>
                <a:srgbClr val="FFFFFF"/>
              </a:solidFill>
            </a:endParaRPr>
          </a:p>
        </p:txBody>
      </p:sp>
      <p:sp>
        <p:nvSpPr>
          <p:cNvPr id="466" name="Google Shape;466;gc606393018_0_20"/>
          <p:cNvSpPr txBox="1"/>
          <p:nvPr/>
        </p:nvSpPr>
        <p:spPr>
          <a:xfrm>
            <a:off x="6330625" y="4137375"/>
            <a:ext cx="147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USB Function</a:t>
            </a:r>
            <a:endParaRPr b="1"/>
          </a:p>
        </p:txBody>
      </p:sp>
      <p:cxnSp>
        <p:nvCxnSpPr>
          <p:cNvPr id="467" name="Google Shape;467;gc606393018_0_20"/>
          <p:cNvCxnSpPr/>
          <p:nvPr/>
        </p:nvCxnSpPr>
        <p:spPr>
          <a:xfrm>
            <a:off x="7980500" y="5555225"/>
            <a:ext cx="455700" cy="0"/>
          </a:xfrm>
          <a:prstGeom prst="straightConnector1">
            <a:avLst/>
          </a:prstGeom>
          <a:noFill/>
          <a:ln cap="flat" cmpd="sng" w="9525">
            <a:solidFill>
              <a:schemeClr val="dk2"/>
            </a:solidFill>
            <a:prstDash val="solid"/>
            <a:round/>
            <a:headEnd len="med" w="med" type="none"/>
            <a:tailEnd len="med" w="med" type="none"/>
          </a:ln>
        </p:spPr>
      </p:cxnSp>
      <p:cxnSp>
        <p:nvCxnSpPr>
          <p:cNvPr id="468" name="Google Shape;468;gc606393018_0_20"/>
          <p:cNvCxnSpPr/>
          <p:nvPr/>
        </p:nvCxnSpPr>
        <p:spPr>
          <a:xfrm flipH="1">
            <a:off x="8423775" y="5046925"/>
            <a:ext cx="12600" cy="978000"/>
          </a:xfrm>
          <a:prstGeom prst="straightConnector1">
            <a:avLst/>
          </a:prstGeom>
          <a:noFill/>
          <a:ln cap="flat" cmpd="sng" w="9525">
            <a:solidFill>
              <a:schemeClr val="dk2"/>
            </a:solidFill>
            <a:prstDash val="solid"/>
            <a:round/>
            <a:headEnd len="med" w="med" type="none"/>
            <a:tailEnd len="med" w="med" type="none"/>
          </a:ln>
        </p:spPr>
      </p:cxnSp>
      <p:cxnSp>
        <p:nvCxnSpPr>
          <p:cNvPr id="469" name="Google Shape;469;gc606393018_0_20"/>
          <p:cNvCxnSpPr/>
          <p:nvPr/>
        </p:nvCxnSpPr>
        <p:spPr>
          <a:xfrm>
            <a:off x="8423775" y="5046925"/>
            <a:ext cx="578700" cy="0"/>
          </a:xfrm>
          <a:prstGeom prst="straightConnector1">
            <a:avLst/>
          </a:prstGeom>
          <a:noFill/>
          <a:ln cap="flat" cmpd="sng" w="9525">
            <a:solidFill>
              <a:schemeClr val="dk2"/>
            </a:solidFill>
            <a:prstDash val="solid"/>
            <a:round/>
            <a:headEnd len="med" w="med" type="none"/>
            <a:tailEnd len="med" w="med" type="none"/>
          </a:ln>
        </p:spPr>
      </p:cxnSp>
      <p:sp>
        <p:nvSpPr>
          <p:cNvPr id="470" name="Google Shape;470;gc606393018_0_20"/>
          <p:cNvSpPr/>
          <p:nvPr/>
        </p:nvSpPr>
        <p:spPr>
          <a:xfrm>
            <a:off x="9002475" y="4869763"/>
            <a:ext cx="898800" cy="29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EP0 In</a:t>
            </a:r>
            <a:endParaRPr/>
          </a:p>
        </p:txBody>
      </p:sp>
      <p:sp>
        <p:nvSpPr>
          <p:cNvPr id="471" name="Google Shape;471;gc606393018_0_20"/>
          <p:cNvSpPr/>
          <p:nvPr/>
        </p:nvSpPr>
        <p:spPr>
          <a:xfrm>
            <a:off x="9002475" y="5943488"/>
            <a:ext cx="898800" cy="29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EP1 Out</a:t>
            </a:r>
            <a:endParaRPr/>
          </a:p>
        </p:txBody>
      </p:sp>
      <p:sp>
        <p:nvSpPr>
          <p:cNvPr id="472" name="Google Shape;472;gc606393018_0_20"/>
          <p:cNvSpPr/>
          <p:nvPr/>
        </p:nvSpPr>
        <p:spPr>
          <a:xfrm>
            <a:off x="9002475" y="5244775"/>
            <a:ext cx="898800" cy="29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EP0 Out</a:t>
            </a:r>
            <a:endParaRPr/>
          </a:p>
        </p:txBody>
      </p:sp>
      <p:sp>
        <p:nvSpPr>
          <p:cNvPr id="473" name="Google Shape;473;gc606393018_0_20"/>
          <p:cNvSpPr/>
          <p:nvPr/>
        </p:nvSpPr>
        <p:spPr>
          <a:xfrm>
            <a:off x="9002475" y="5587675"/>
            <a:ext cx="898800" cy="29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EP1 In</a:t>
            </a:r>
            <a:endParaRPr/>
          </a:p>
        </p:txBody>
      </p:sp>
      <p:cxnSp>
        <p:nvCxnSpPr>
          <p:cNvPr id="474" name="Google Shape;474;gc606393018_0_20"/>
          <p:cNvCxnSpPr>
            <a:endCxn id="472" idx="1"/>
          </p:cNvCxnSpPr>
          <p:nvPr/>
        </p:nvCxnSpPr>
        <p:spPr>
          <a:xfrm>
            <a:off x="8423775" y="5388025"/>
            <a:ext cx="578700" cy="1800"/>
          </a:xfrm>
          <a:prstGeom prst="straightConnector1">
            <a:avLst/>
          </a:prstGeom>
          <a:noFill/>
          <a:ln cap="flat" cmpd="sng" w="9525">
            <a:solidFill>
              <a:schemeClr val="dk2"/>
            </a:solidFill>
            <a:prstDash val="solid"/>
            <a:round/>
            <a:headEnd len="med" w="med" type="none"/>
            <a:tailEnd len="med" w="med" type="none"/>
          </a:ln>
        </p:spPr>
      </p:cxnSp>
      <p:cxnSp>
        <p:nvCxnSpPr>
          <p:cNvPr id="475" name="Google Shape;475;gc606393018_0_20"/>
          <p:cNvCxnSpPr>
            <a:endCxn id="473" idx="1"/>
          </p:cNvCxnSpPr>
          <p:nvPr/>
        </p:nvCxnSpPr>
        <p:spPr>
          <a:xfrm flipH="1" rot="10800000">
            <a:off x="8423775" y="5732725"/>
            <a:ext cx="578700" cy="300"/>
          </a:xfrm>
          <a:prstGeom prst="straightConnector1">
            <a:avLst/>
          </a:prstGeom>
          <a:noFill/>
          <a:ln cap="flat" cmpd="sng" w="9525">
            <a:solidFill>
              <a:schemeClr val="dk2"/>
            </a:solidFill>
            <a:prstDash val="solid"/>
            <a:round/>
            <a:headEnd len="med" w="med" type="none"/>
            <a:tailEnd len="med" w="med" type="none"/>
          </a:ln>
        </p:spPr>
      </p:cxnSp>
      <p:sp>
        <p:nvSpPr>
          <p:cNvPr id="476" name="Google Shape;476;gc606393018_0_20"/>
          <p:cNvSpPr/>
          <p:nvPr/>
        </p:nvSpPr>
        <p:spPr>
          <a:xfrm>
            <a:off x="10159775" y="4895675"/>
            <a:ext cx="1449600" cy="1338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Function</a:t>
            </a:r>
            <a:endParaRPr b="1">
              <a:solidFill>
                <a:srgbClr val="FFFFFF"/>
              </a:solidFill>
            </a:endParaRPr>
          </a:p>
        </p:txBody>
      </p:sp>
      <p:cxnSp>
        <p:nvCxnSpPr>
          <p:cNvPr id="477" name="Google Shape;477;gc606393018_0_20"/>
          <p:cNvCxnSpPr/>
          <p:nvPr/>
        </p:nvCxnSpPr>
        <p:spPr>
          <a:xfrm>
            <a:off x="8423775" y="6024925"/>
            <a:ext cx="578700" cy="0"/>
          </a:xfrm>
          <a:prstGeom prst="straightConnector1">
            <a:avLst/>
          </a:prstGeom>
          <a:noFill/>
          <a:ln cap="flat" cmpd="sng" w="9525">
            <a:solidFill>
              <a:schemeClr val="dk2"/>
            </a:solidFill>
            <a:prstDash val="solid"/>
            <a:round/>
            <a:headEnd len="med" w="med" type="none"/>
            <a:tailEnd len="med" w="med" type="none"/>
          </a:ln>
        </p:spPr>
      </p:cxnSp>
      <p:cxnSp>
        <p:nvCxnSpPr>
          <p:cNvPr id="478" name="Google Shape;478;gc606393018_0_20"/>
          <p:cNvCxnSpPr/>
          <p:nvPr/>
        </p:nvCxnSpPr>
        <p:spPr>
          <a:xfrm rot="10800000">
            <a:off x="9901275" y="1738213"/>
            <a:ext cx="184800" cy="3900"/>
          </a:xfrm>
          <a:prstGeom prst="straightConnector1">
            <a:avLst/>
          </a:prstGeom>
          <a:noFill/>
          <a:ln cap="flat" cmpd="sng" w="9525">
            <a:solidFill>
              <a:schemeClr val="dk2"/>
            </a:solidFill>
            <a:prstDash val="solid"/>
            <a:round/>
            <a:headEnd len="med" w="med" type="none"/>
            <a:tailEnd len="med" w="med" type="triangle"/>
          </a:ln>
        </p:spPr>
      </p:cxnSp>
      <p:cxnSp>
        <p:nvCxnSpPr>
          <p:cNvPr id="479" name="Google Shape;479;gc606393018_0_20"/>
          <p:cNvCxnSpPr/>
          <p:nvPr/>
        </p:nvCxnSpPr>
        <p:spPr>
          <a:xfrm>
            <a:off x="9901275" y="2811938"/>
            <a:ext cx="184500" cy="1500"/>
          </a:xfrm>
          <a:prstGeom prst="straightConnector1">
            <a:avLst/>
          </a:prstGeom>
          <a:noFill/>
          <a:ln cap="flat" cmpd="sng" w="9525">
            <a:solidFill>
              <a:schemeClr val="dk2"/>
            </a:solidFill>
            <a:prstDash val="solid"/>
            <a:round/>
            <a:headEnd len="med" w="med" type="none"/>
            <a:tailEnd len="med" w="med" type="triangle"/>
          </a:ln>
        </p:spPr>
      </p:cxnSp>
      <p:cxnSp>
        <p:nvCxnSpPr>
          <p:cNvPr id="480" name="Google Shape;480;gc606393018_0_20"/>
          <p:cNvCxnSpPr>
            <a:endCxn id="465" idx="1"/>
          </p:cNvCxnSpPr>
          <p:nvPr/>
        </p:nvCxnSpPr>
        <p:spPr>
          <a:xfrm>
            <a:off x="9901175" y="2113175"/>
            <a:ext cx="258600" cy="174900"/>
          </a:xfrm>
          <a:prstGeom prst="straightConnector1">
            <a:avLst/>
          </a:prstGeom>
          <a:noFill/>
          <a:ln cap="flat" cmpd="sng" w="9525">
            <a:solidFill>
              <a:schemeClr val="dk2"/>
            </a:solidFill>
            <a:prstDash val="solid"/>
            <a:round/>
            <a:headEnd len="med" w="med" type="none"/>
            <a:tailEnd len="med" w="med" type="triangle"/>
          </a:ln>
        </p:spPr>
      </p:cxnSp>
      <p:cxnSp>
        <p:nvCxnSpPr>
          <p:cNvPr id="481" name="Google Shape;481;gc606393018_0_20"/>
          <p:cNvCxnSpPr/>
          <p:nvPr/>
        </p:nvCxnSpPr>
        <p:spPr>
          <a:xfrm flipH="1">
            <a:off x="9901175" y="2288075"/>
            <a:ext cx="258600" cy="168000"/>
          </a:xfrm>
          <a:prstGeom prst="straightConnector1">
            <a:avLst/>
          </a:prstGeom>
          <a:noFill/>
          <a:ln cap="flat" cmpd="sng" w="9525">
            <a:solidFill>
              <a:schemeClr val="dk2"/>
            </a:solidFill>
            <a:prstDash val="solid"/>
            <a:round/>
            <a:headEnd len="med" w="med" type="none"/>
            <a:tailEnd len="med" w="med" type="triangle"/>
          </a:ln>
        </p:spPr>
      </p:cxnSp>
      <p:cxnSp>
        <p:nvCxnSpPr>
          <p:cNvPr id="482" name="Google Shape;482;gc606393018_0_20"/>
          <p:cNvCxnSpPr/>
          <p:nvPr/>
        </p:nvCxnSpPr>
        <p:spPr>
          <a:xfrm rot="10800000">
            <a:off x="9901275" y="5014813"/>
            <a:ext cx="184800" cy="3900"/>
          </a:xfrm>
          <a:prstGeom prst="straightConnector1">
            <a:avLst/>
          </a:prstGeom>
          <a:noFill/>
          <a:ln cap="flat" cmpd="sng" w="9525">
            <a:solidFill>
              <a:schemeClr val="dk2"/>
            </a:solidFill>
            <a:prstDash val="solid"/>
            <a:round/>
            <a:headEnd len="med" w="med" type="none"/>
            <a:tailEnd len="med" w="med" type="triangle"/>
          </a:ln>
        </p:spPr>
      </p:cxnSp>
      <p:cxnSp>
        <p:nvCxnSpPr>
          <p:cNvPr id="483" name="Google Shape;483;gc606393018_0_20"/>
          <p:cNvCxnSpPr/>
          <p:nvPr/>
        </p:nvCxnSpPr>
        <p:spPr>
          <a:xfrm>
            <a:off x="9901275" y="6088538"/>
            <a:ext cx="184500" cy="1500"/>
          </a:xfrm>
          <a:prstGeom prst="straightConnector1">
            <a:avLst/>
          </a:prstGeom>
          <a:noFill/>
          <a:ln cap="flat" cmpd="sng" w="9525">
            <a:solidFill>
              <a:schemeClr val="dk2"/>
            </a:solidFill>
            <a:prstDash val="solid"/>
            <a:round/>
            <a:headEnd len="med" w="med" type="none"/>
            <a:tailEnd len="med" w="med" type="triangle"/>
          </a:ln>
        </p:spPr>
      </p:cxnSp>
      <p:cxnSp>
        <p:nvCxnSpPr>
          <p:cNvPr id="484" name="Google Shape;484;gc606393018_0_20"/>
          <p:cNvCxnSpPr/>
          <p:nvPr/>
        </p:nvCxnSpPr>
        <p:spPr>
          <a:xfrm>
            <a:off x="9901275" y="5389825"/>
            <a:ext cx="258600" cy="174900"/>
          </a:xfrm>
          <a:prstGeom prst="straightConnector1">
            <a:avLst/>
          </a:prstGeom>
          <a:noFill/>
          <a:ln cap="flat" cmpd="sng" w="9525">
            <a:solidFill>
              <a:schemeClr val="dk2"/>
            </a:solidFill>
            <a:prstDash val="solid"/>
            <a:round/>
            <a:headEnd len="med" w="med" type="none"/>
            <a:tailEnd len="med" w="med" type="triangle"/>
          </a:ln>
        </p:spPr>
      </p:cxnSp>
      <p:cxnSp>
        <p:nvCxnSpPr>
          <p:cNvPr id="485" name="Google Shape;485;gc606393018_0_20"/>
          <p:cNvCxnSpPr/>
          <p:nvPr/>
        </p:nvCxnSpPr>
        <p:spPr>
          <a:xfrm flipH="1">
            <a:off x="9901175" y="5564675"/>
            <a:ext cx="258600" cy="168000"/>
          </a:xfrm>
          <a:prstGeom prst="straightConnector1">
            <a:avLst/>
          </a:prstGeom>
          <a:noFill/>
          <a:ln cap="flat" cmpd="sng" w="9525">
            <a:solidFill>
              <a:schemeClr val="dk2"/>
            </a:solidFill>
            <a:prstDash val="solid"/>
            <a:round/>
            <a:headEnd len="med" w="med" type="none"/>
            <a:tailEnd len="med" w="med" type="triangle"/>
          </a:ln>
        </p:spPr>
      </p:cxnSp>
      <p:sp>
        <p:nvSpPr>
          <p:cNvPr id="486" name="Google Shape;486;gc606393018_0_20"/>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Background - USB Protocol</a:t>
            </a:r>
            <a:endParaRPr sz="39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descr="TUM – Technical University of Munich" id="492" name="Google Shape;492;gc35afd971c_8_206"/>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493" name="Google Shape;493;gc35afd971c_8_20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94" name="Google Shape;494;gc35afd971c_8_206"/>
          <p:cNvSpPr txBox="1"/>
          <p:nvPr/>
        </p:nvSpPr>
        <p:spPr>
          <a:xfrm>
            <a:off x="381975" y="6333125"/>
            <a:ext cx="19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 Duclos-Cavalcanti</a:t>
            </a:r>
            <a:endParaRPr/>
          </a:p>
        </p:txBody>
      </p:sp>
      <p:sp>
        <p:nvSpPr>
          <p:cNvPr id="495" name="Google Shape;495;gc35afd971c_8_206"/>
          <p:cNvSpPr txBox="1"/>
          <p:nvPr/>
        </p:nvSpPr>
        <p:spPr>
          <a:xfrm>
            <a:off x="728475" y="3559100"/>
            <a:ext cx="3371100" cy="2124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GB" sz="1600"/>
              <a:t>USB Devices = USB Functions</a:t>
            </a:r>
            <a:endParaRPr sz="1600"/>
          </a:p>
          <a:p>
            <a:pPr indent="-330200" lvl="0" marL="457200" rtl="0" algn="l">
              <a:spcBef>
                <a:spcPts val="0"/>
              </a:spcBef>
              <a:spcAft>
                <a:spcPts val="0"/>
              </a:spcAft>
              <a:buSzPts val="1600"/>
              <a:buChar char="❖"/>
            </a:pPr>
            <a:r>
              <a:rPr lang="en-GB" sz="1600"/>
              <a:t>Endpoints</a:t>
            </a:r>
            <a:endParaRPr b="1" sz="1600"/>
          </a:p>
          <a:p>
            <a:pPr indent="-330200" lvl="0" marL="457200" rtl="0" algn="l">
              <a:spcBef>
                <a:spcPts val="0"/>
              </a:spcBef>
              <a:spcAft>
                <a:spcPts val="0"/>
              </a:spcAft>
              <a:buSzPts val="1600"/>
              <a:buChar char="❖"/>
            </a:pPr>
            <a:r>
              <a:rPr lang="en-GB" sz="1600"/>
              <a:t>URB Transfer Types:</a:t>
            </a:r>
            <a:endParaRPr sz="1600"/>
          </a:p>
          <a:p>
            <a:pPr indent="-330200" lvl="1" marL="914400" rtl="0" algn="l">
              <a:spcBef>
                <a:spcPts val="0"/>
              </a:spcBef>
              <a:spcAft>
                <a:spcPts val="0"/>
              </a:spcAft>
              <a:buSzPts val="1600"/>
              <a:buChar char="➢"/>
            </a:pPr>
            <a:r>
              <a:rPr lang="en-GB" sz="1600"/>
              <a:t>Interrupt</a:t>
            </a:r>
            <a:endParaRPr sz="1600"/>
          </a:p>
          <a:p>
            <a:pPr indent="-330200" lvl="1" marL="914400" rtl="0" algn="l">
              <a:spcBef>
                <a:spcPts val="0"/>
              </a:spcBef>
              <a:spcAft>
                <a:spcPts val="0"/>
              </a:spcAft>
              <a:buSzPts val="1600"/>
              <a:buChar char="➢"/>
            </a:pPr>
            <a:r>
              <a:rPr lang="en-GB" sz="1600"/>
              <a:t>Isochronous</a:t>
            </a:r>
            <a:endParaRPr sz="1600"/>
          </a:p>
          <a:p>
            <a:pPr indent="-330200" lvl="1" marL="914400" rtl="0" algn="l">
              <a:spcBef>
                <a:spcPts val="0"/>
              </a:spcBef>
              <a:spcAft>
                <a:spcPts val="0"/>
              </a:spcAft>
              <a:buSzPts val="1600"/>
              <a:buChar char="➢"/>
            </a:pPr>
            <a:r>
              <a:rPr lang="en-GB" sz="1600"/>
              <a:t>Control</a:t>
            </a:r>
            <a:endParaRPr sz="1600"/>
          </a:p>
          <a:p>
            <a:pPr indent="-330200" lvl="1" marL="914400" rtl="0" algn="l">
              <a:spcBef>
                <a:spcPts val="0"/>
              </a:spcBef>
              <a:spcAft>
                <a:spcPts val="0"/>
              </a:spcAft>
              <a:buSzPts val="1600"/>
              <a:buChar char="➢"/>
            </a:pPr>
            <a:r>
              <a:rPr lang="en-GB" sz="1600"/>
              <a:t>Bulk</a:t>
            </a:r>
            <a:endParaRPr sz="1600"/>
          </a:p>
          <a:p>
            <a:pPr indent="0" lvl="0" marL="457200" rtl="0" algn="l">
              <a:spcBef>
                <a:spcPts val="0"/>
              </a:spcBef>
              <a:spcAft>
                <a:spcPts val="0"/>
              </a:spcAft>
              <a:buNone/>
            </a:pPr>
            <a:r>
              <a:t/>
            </a:r>
            <a:endParaRPr/>
          </a:p>
        </p:txBody>
      </p:sp>
      <p:sp>
        <p:nvSpPr>
          <p:cNvPr id="496" name="Google Shape;496;gc35afd971c_8_206"/>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Background - USB Protocol</a:t>
            </a:r>
            <a:endParaRPr sz="3900">
              <a:latin typeface="Calibri"/>
              <a:ea typeface="Calibri"/>
              <a:cs typeface="Calibri"/>
              <a:sym typeface="Calibri"/>
            </a:endParaRPr>
          </a:p>
        </p:txBody>
      </p:sp>
      <p:pic>
        <p:nvPicPr>
          <p:cNvPr id="497" name="Google Shape;497;gc35afd971c_8_206"/>
          <p:cNvPicPr preferRelativeResize="0"/>
          <p:nvPr/>
        </p:nvPicPr>
        <p:blipFill>
          <a:blip r:embed="rId4">
            <a:alphaModFix/>
          </a:blip>
          <a:stretch>
            <a:fillRect/>
          </a:stretch>
        </p:blipFill>
        <p:spPr>
          <a:xfrm>
            <a:off x="1854575" y="938675"/>
            <a:ext cx="8980398" cy="55425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xEl>
                                              <p:pRg end="0" st="0"/>
                                            </p:txEl>
                                          </p:spTgt>
                                        </p:tgtEl>
                                        <p:attrNameLst>
                                          <p:attrName>style.visibility</p:attrName>
                                        </p:attrNameLst>
                                      </p:cBhvr>
                                      <p:to>
                                        <p:strVal val="visible"/>
                                      </p:to>
                                    </p:set>
                                    <p:animEffect filter="fade" transition="in">
                                      <p:cBhvr>
                                        <p:cTn dur="1000"/>
                                        <p:tgtEl>
                                          <p:spTgt spid="4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xEl>
                                              <p:pRg end="1" st="1"/>
                                            </p:txEl>
                                          </p:spTgt>
                                        </p:tgtEl>
                                        <p:attrNameLst>
                                          <p:attrName>style.visibility</p:attrName>
                                        </p:attrNameLst>
                                      </p:cBhvr>
                                      <p:to>
                                        <p:strVal val="visible"/>
                                      </p:to>
                                    </p:set>
                                    <p:animEffect filter="fade" transition="in">
                                      <p:cBhvr>
                                        <p:cTn dur="1000"/>
                                        <p:tgtEl>
                                          <p:spTgt spid="4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xEl>
                                              <p:pRg end="2" st="2"/>
                                            </p:txEl>
                                          </p:spTgt>
                                        </p:tgtEl>
                                        <p:attrNameLst>
                                          <p:attrName>style.visibility</p:attrName>
                                        </p:attrNameLst>
                                      </p:cBhvr>
                                      <p:to>
                                        <p:strVal val="visible"/>
                                      </p:to>
                                    </p:set>
                                    <p:animEffect filter="fade" transition="in">
                                      <p:cBhvr>
                                        <p:cTn dur="1000"/>
                                        <p:tgtEl>
                                          <p:spTgt spid="4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xEl>
                                              <p:pRg end="3" st="3"/>
                                            </p:txEl>
                                          </p:spTgt>
                                        </p:tgtEl>
                                        <p:attrNameLst>
                                          <p:attrName>style.visibility</p:attrName>
                                        </p:attrNameLst>
                                      </p:cBhvr>
                                      <p:to>
                                        <p:strVal val="visible"/>
                                      </p:to>
                                    </p:set>
                                    <p:animEffect filter="fade" transition="in">
                                      <p:cBhvr>
                                        <p:cTn dur="1000"/>
                                        <p:tgtEl>
                                          <p:spTgt spid="4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xEl>
                                              <p:pRg end="4" st="4"/>
                                            </p:txEl>
                                          </p:spTgt>
                                        </p:tgtEl>
                                        <p:attrNameLst>
                                          <p:attrName>style.visibility</p:attrName>
                                        </p:attrNameLst>
                                      </p:cBhvr>
                                      <p:to>
                                        <p:strVal val="visible"/>
                                      </p:to>
                                    </p:set>
                                    <p:animEffect filter="fade" transition="in">
                                      <p:cBhvr>
                                        <p:cTn dur="1000"/>
                                        <p:tgtEl>
                                          <p:spTgt spid="4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xEl>
                                              <p:pRg end="5" st="5"/>
                                            </p:txEl>
                                          </p:spTgt>
                                        </p:tgtEl>
                                        <p:attrNameLst>
                                          <p:attrName>style.visibility</p:attrName>
                                        </p:attrNameLst>
                                      </p:cBhvr>
                                      <p:to>
                                        <p:strVal val="visible"/>
                                      </p:to>
                                    </p:set>
                                    <p:animEffect filter="fade" transition="in">
                                      <p:cBhvr>
                                        <p:cTn dur="1000"/>
                                        <p:tgtEl>
                                          <p:spTgt spid="4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xEl>
                                              <p:pRg end="6" st="6"/>
                                            </p:txEl>
                                          </p:spTgt>
                                        </p:tgtEl>
                                        <p:attrNameLst>
                                          <p:attrName>style.visibility</p:attrName>
                                        </p:attrNameLst>
                                      </p:cBhvr>
                                      <p:to>
                                        <p:strVal val="visible"/>
                                      </p:to>
                                    </p:set>
                                    <p:animEffect filter="fade" transition="in">
                                      <p:cBhvr>
                                        <p:cTn dur="1000"/>
                                        <p:tgtEl>
                                          <p:spTgt spid="49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xEl>
                                              <p:pRg end="7" st="7"/>
                                            </p:txEl>
                                          </p:spTgt>
                                        </p:tgtEl>
                                        <p:attrNameLst>
                                          <p:attrName>style.visibility</p:attrName>
                                        </p:attrNameLst>
                                      </p:cBhvr>
                                      <p:to>
                                        <p:strVal val="visible"/>
                                      </p:to>
                                    </p:set>
                                    <p:animEffect filter="fade" transition="in">
                                      <p:cBhvr>
                                        <p:cTn dur="1000"/>
                                        <p:tgtEl>
                                          <p:spTgt spid="49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2" name="Shape 502"/>
        <p:cNvGrpSpPr/>
        <p:nvPr/>
      </p:nvGrpSpPr>
      <p:grpSpPr>
        <a:xfrm>
          <a:off x="0" y="0"/>
          <a:ext cx="0" cy="0"/>
          <a:chOff x="0" y="0"/>
          <a:chExt cx="0" cy="0"/>
        </a:xfrm>
      </p:grpSpPr>
      <p:pic>
        <p:nvPicPr>
          <p:cNvPr descr="TUM – Technical University of Munich" id="503" name="Google Shape;503;gc5cb3c3ad3_0_182"/>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504" name="Google Shape;504;gc5cb3c3ad3_0_18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05" name="Google Shape;505;gc5cb3c3ad3_0_182"/>
          <p:cNvSpPr txBox="1"/>
          <p:nvPr/>
        </p:nvSpPr>
        <p:spPr>
          <a:xfrm>
            <a:off x="381975" y="6333125"/>
            <a:ext cx="19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 Duclos-Cavalcanti</a:t>
            </a:r>
            <a:endParaRPr/>
          </a:p>
        </p:txBody>
      </p:sp>
      <p:sp>
        <p:nvSpPr>
          <p:cNvPr id="506" name="Google Shape;506;gc5cb3c3ad3_0_182"/>
          <p:cNvSpPr txBox="1"/>
          <p:nvPr/>
        </p:nvSpPr>
        <p:spPr>
          <a:xfrm>
            <a:off x="1387275" y="1816075"/>
            <a:ext cx="37428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GB" sz="1600"/>
              <a:t>Wireshark - captures USB traffic</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GB" sz="1600"/>
              <a:t>Main Communication Sections:</a:t>
            </a:r>
            <a:endParaRPr sz="1600"/>
          </a:p>
          <a:p>
            <a:pPr indent="-330200" lvl="1" marL="914400" rtl="0" algn="l">
              <a:spcBef>
                <a:spcPts val="0"/>
              </a:spcBef>
              <a:spcAft>
                <a:spcPts val="0"/>
              </a:spcAft>
              <a:buSzPts val="1600"/>
              <a:buChar char="➢"/>
            </a:pPr>
            <a:r>
              <a:rPr lang="en-GB" sz="1600"/>
              <a:t>Initialization</a:t>
            </a:r>
            <a:endParaRPr sz="1600"/>
          </a:p>
          <a:p>
            <a:pPr indent="-330200" lvl="1" marL="914400" rtl="0" algn="l">
              <a:spcBef>
                <a:spcPts val="0"/>
              </a:spcBef>
              <a:spcAft>
                <a:spcPts val="0"/>
              </a:spcAft>
              <a:buSzPts val="1600"/>
              <a:buChar char="➢"/>
            </a:pPr>
            <a:r>
              <a:rPr lang="en-GB" sz="1600"/>
              <a:t>Host-Data Transfer</a:t>
            </a:r>
            <a:endParaRPr sz="1600"/>
          </a:p>
          <a:p>
            <a:pPr indent="-330200" lvl="1" marL="914400" rtl="0" algn="l">
              <a:spcBef>
                <a:spcPts val="0"/>
              </a:spcBef>
              <a:spcAft>
                <a:spcPts val="0"/>
              </a:spcAft>
              <a:buSzPts val="1600"/>
              <a:buChar char="➢"/>
            </a:pPr>
            <a:r>
              <a:rPr lang="en-GB" sz="1600"/>
              <a:t>TPU Acknowledgement</a:t>
            </a:r>
            <a:endParaRPr sz="1600"/>
          </a:p>
          <a:p>
            <a:pPr indent="-317500" lvl="1" marL="914400" rtl="0" algn="l">
              <a:spcBef>
                <a:spcPts val="0"/>
              </a:spcBef>
              <a:spcAft>
                <a:spcPts val="0"/>
              </a:spcAft>
              <a:buSzPts val="1400"/>
              <a:buChar char="➢"/>
            </a:pPr>
            <a:r>
              <a:rPr lang="en-GB" sz="1600"/>
              <a:t>TPU-Data Transfer</a:t>
            </a:r>
            <a:endParaRPr sz="1600"/>
          </a:p>
          <a:p>
            <a:pPr indent="0" lvl="0" marL="9144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
        <p:nvSpPr>
          <p:cNvPr id="507" name="Google Shape;507;gc5cb3c3ad3_0_182"/>
          <p:cNvSpPr/>
          <p:nvPr/>
        </p:nvSpPr>
        <p:spPr>
          <a:xfrm>
            <a:off x="6810800" y="1816075"/>
            <a:ext cx="2203800" cy="2709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URB Interrupt</a:t>
            </a:r>
            <a:endParaRPr b="1">
              <a:solidFill>
                <a:srgbClr val="FFFFFF"/>
              </a:solidFill>
            </a:endParaRPr>
          </a:p>
        </p:txBody>
      </p:sp>
      <p:sp>
        <p:nvSpPr>
          <p:cNvPr id="508" name="Google Shape;508;gc5cb3c3ad3_0_182"/>
          <p:cNvSpPr/>
          <p:nvPr/>
        </p:nvSpPr>
        <p:spPr>
          <a:xfrm>
            <a:off x="6810800" y="5778475"/>
            <a:ext cx="2203800" cy="2709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URB Interrupt</a:t>
            </a:r>
            <a:endParaRPr b="1">
              <a:solidFill>
                <a:srgbClr val="FFFFFF"/>
              </a:solidFill>
            </a:endParaRPr>
          </a:p>
        </p:txBody>
      </p:sp>
      <p:sp>
        <p:nvSpPr>
          <p:cNvPr id="509" name="Google Shape;509;gc5cb3c3ad3_0_182"/>
          <p:cNvSpPr/>
          <p:nvPr/>
        </p:nvSpPr>
        <p:spPr>
          <a:xfrm>
            <a:off x="6810800" y="2120875"/>
            <a:ext cx="2203800" cy="2709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URB Bulk In</a:t>
            </a:r>
            <a:endParaRPr b="1"/>
          </a:p>
        </p:txBody>
      </p:sp>
      <p:sp>
        <p:nvSpPr>
          <p:cNvPr id="510" name="Google Shape;510;gc5cb3c3ad3_0_182"/>
          <p:cNvSpPr/>
          <p:nvPr/>
        </p:nvSpPr>
        <p:spPr>
          <a:xfrm>
            <a:off x="6810800" y="2425675"/>
            <a:ext cx="2203800" cy="2709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URB Bulk In</a:t>
            </a:r>
            <a:endParaRPr b="1"/>
          </a:p>
        </p:txBody>
      </p:sp>
      <p:sp>
        <p:nvSpPr>
          <p:cNvPr id="511" name="Google Shape;511;gc5cb3c3ad3_0_182"/>
          <p:cNvSpPr/>
          <p:nvPr/>
        </p:nvSpPr>
        <p:spPr>
          <a:xfrm>
            <a:off x="6810800" y="2730475"/>
            <a:ext cx="2203800" cy="2709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URB Bulk In</a:t>
            </a:r>
            <a:endParaRPr b="1"/>
          </a:p>
        </p:txBody>
      </p:sp>
      <p:sp>
        <p:nvSpPr>
          <p:cNvPr id="512" name="Google Shape;512;gc5cb3c3ad3_0_182"/>
          <p:cNvSpPr/>
          <p:nvPr/>
        </p:nvSpPr>
        <p:spPr>
          <a:xfrm>
            <a:off x="6810800" y="3035275"/>
            <a:ext cx="2203800" cy="270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URB Bulk Out</a:t>
            </a:r>
            <a:endParaRPr b="1"/>
          </a:p>
        </p:txBody>
      </p:sp>
      <p:sp>
        <p:nvSpPr>
          <p:cNvPr id="513" name="Google Shape;513;gc5cb3c3ad3_0_182"/>
          <p:cNvSpPr/>
          <p:nvPr/>
        </p:nvSpPr>
        <p:spPr>
          <a:xfrm>
            <a:off x="6810800" y="3340075"/>
            <a:ext cx="2203800" cy="2709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URB Bulk Out</a:t>
            </a:r>
            <a:endParaRPr b="1"/>
          </a:p>
        </p:txBody>
      </p:sp>
      <p:sp>
        <p:nvSpPr>
          <p:cNvPr id="514" name="Google Shape;514;gc5cb3c3ad3_0_182"/>
          <p:cNvSpPr/>
          <p:nvPr/>
        </p:nvSpPr>
        <p:spPr>
          <a:xfrm>
            <a:off x="6810800" y="1511275"/>
            <a:ext cx="2203800" cy="270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URB Control</a:t>
            </a:r>
            <a:endParaRPr b="1"/>
          </a:p>
        </p:txBody>
      </p:sp>
      <p:sp>
        <p:nvSpPr>
          <p:cNvPr id="515" name="Google Shape;515;gc5cb3c3ad3_0_182"/>
          <p:cNvSpPr/>
          <p:nvPr/>
        </p:nvSpPr>
        <p:spPr>
          <a:xfrm>
            <a:off x="6810800" y="3644875"/>
            <a:ext cx="2203800" cy="2709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URB Bulk Out</a:t>
            </a:r>
            <a:endParaRPr b="1"/>
          </a:p>
        </p:txBody>
      </p:sp>
      <p:sp>
        <p:nvSpPr>
          <p:cNvPr id="516" name="Google Shape;516;gc5cb3c3ad3_0_182"/>
          <p:cNvSpPr/>
          <p:nvPr/>
        </p:nvSpPr>
        <p:spPr>
          <a:xfrm>
            <a:off x="6810800" y="3949675"/>
            <a:ext cx="2203800" cy="2709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URB Bulk Out</a:t>
            </a:r>
            <a:endParaRPr b="1"/>
          </a:p>
        </p:txBody>
      </p:sp>
      <p:sp>
        <p:nvSpPr>
          <p:cNvPr id="517" name="Google Shape;517;gc5cb3c3ad3_0_182"/>
          <p:cNvSpPr/>
          <p:nvPr/>
        </p:nvSpPr>
        <p:spPr>
          <a:xfrm>
            <a:off x="6810800" y="4254475"/>
            <a:ext cx="2203800" cy="2709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URB Bulk In</a:t>
            </a:r>
            <a:endParaRPr b="1"/>
          </a:p>
        </p:txBody>
      </p:sp>
      <p:sp>
        <p:nvSpPr>
          <p:cNvPr id="518" name="Google Shape;518;gc5cb3c3ad3_0_182"/>
          <p:cNvSpPr/>
          <p:nvPr/>
        </p:nvSpPr>
        <p:spPr>
          <a:xfrm>
            <a:off x="6810800" y="4559275"/>
            <a:ext cx="2203800" cy="2709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URB Bulk In</a:t>
            </a:r>
            <a:endParaRPr b="1"/>
          </a:p>
        </p:txBody>
      </p:sp>
      <p:sp>
        <p:nvSpPr>
          <p:cNvPr id="519" name="Google Shape;519;gc5cb3c3ad3_0_182"/>
          <p:cNvSpPr/>
          <p:nvPr/>
        </p:nvSpPr>
        <p:spPr>
          <a:xfrm>
            <a:off x="6810800" y="4864075"/>
            <a:ext cx="2203800" cy="2709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URB Bulk In</a:t>
            </a:r>
            <a:endParaRPr b="1"/>
          </a:p>
        </p:txBody>
      </p:sp>
      <p:sp>
        <p:nvSpPr>
          <p:cNvPr id="520" name="Google Shape;520;gc5cb3c3ad3_0_182"/>
          <p:cNvSpPr/>
          <p:nvPr/>
        </p:nvSpPr>
        <p:spPr>
          <a:xfrm>
            <a:off x="6810800" y="5168875"/>
            <a:ext cx="2203800" cy="270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URB Bulk In</a:t>
            </a:r>
            <a:endParaRPr b="1"/>
          </a:p>
        </p:txBody>
      </p:sp>
      <p:sp>
        <p:nvSpPr>
          <p:cNvPr id="521" name="Google Shape;521;gc5cb3c3ad3_0_182"/>
          <p:cNvSpPr/>
          <p:nvPr/>
        </p:nvSpPr>
        <p:spPr>
          <a:xfrm>
            <a:off x="6810800" y="5473675"/>
            <a:ext cx="2203800" cy="270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URB Bulk In</a:t>
            </a:r>
            <a:endParaRPr b="1"/>
          </a:p>
        </p:txBody>
      </p:sp>
      <p:sp>
        <p:nvSpPr>
          <p:cNvPr id="522" name="Google Shape;522;gc5cb3c3ad3_0_182"/>
          <p:cNvSpPr/>
          <p:nvPr/>
        </p:nvSpPr>
        <p:spPr>
          <a:xfrm>
            <a:off x="9199400" y="2169975"/>
            <a:ext cx="578700" cy="831300"/>
          </a:xfrm>
          <a:prstGeom prst="rightArrowCallout">
            <a:avLst>
              <a:gd fmla="val 25000" name="adj1"/>
              <a:gd fmla="val 25000" name="adj2"/>
              <a:gd fmla="val 25000" name="adj3"/>
              <a:gd fmla="val 64977" name="adj4"/>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c5cb3c3ad3_0_182"/>
          <p:cNvSpPr txBox="1"/>
          <p:nvPr/>
        </p:nvSpPr>
        <p:spPr>
          <a:xfrm>
            <a:off x="9566500" y="2253325"/>
            <a:ext cx="1708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Initialization</a:t>
            </a:r>
            <a:endParaRPr b="1"/>
          </a:p>
          <a:p>
            <a:pPr indent="0" lvl="0" marL="0" rtl="0" algn="ctr">
              <a:spcBef>
                <a:spcPts val="0"/>
              </a:spcBef>
              <a:spcAft>
                <a:spcPts val="0"/>
              </a:spcAft>
              <a:buNone/>
            </a:pPr>
            <a:r>
              <a:rPr b="1" lang="en-GB"/>
              <a:t>Phase</a:t>
            </a:r>
            <a:endParaRPr b="1"/>
          </a:p>
        </p:txBody>
      </p:sp>
      <p:sp>
        <p:nvSpPr>
          <p:cNvPr id="524" name="Google Shape;524;gc5cb3c3ad3_0_182"/>
          <p:cNvSpPr/>
          <p:nvPr/>
        </p:nvSpPr>
        <p:spPr>
          <a:xfrm flipH="1">
            <a:off x="6096550" y="3035275"/>
            <a:ext cx="578700" cy="615600"/>
          </a:xfrm>
          <a:prstGeom prst="rightArrowCallout">
            <a:avLst>
              <a:gd fmla="val 25000" name="adj1"/>
              <a:gd fmla="val 25000" name="adj2"/>
              <a:gd fmla="val 25000" name="adj3"/>
              <a:gd fmla="val 64977" name="adj4"/>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c5cb3c3ad3_0_182"/>
          <p:cNvSpPr txBox="1"/>
          <p:nvPr/>
        </p:nvSpPr>
        <p:spPr>
          <a:xfrm>
            <a:off x="4550700" y="3001275"/>
            <a:ext cx="1708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Host </a:t>
            </a:r>
            <a:endParaRPr b="1"/>
          </a:p>
          <a:p>
            <a:pPr indent="0" lvl="0" marL="0" rtl="0" algn="ctr">
              <a:spcBef>
                <a:spcPts val="0"/>
              </a:spcBef>
              <a:spcAft>
                <a:spcPts val="0"/>
              </a:spcAft>
              <a:buNone/>
            </a:pPr>
            <a:r>
              <a:rPr b="1" lang="en-GB"/>
              <a:t>Data Transfer</a:t>
            </a:r>
            <a:endParaRPr b="1"/>
          </a:p>
        </p:txBody>
      </p:sp>
      <p:sp>
        <p:nvSpPr>
          <p:cNvPr id="526" name="Google Shape;526;gc5cb3c3ad3_0_182"/>
          <p:cNvSpPr/>
          <p:nvPr/>
        </p:nvSpPr>
        <p:spPr>
          <a:xfrm>
            <a:off x="9150150" y="3616875"/>
            <a:ext cx="578700" cy="615600"/>
          </a:xfrm>
          <a:prstGeom prst="rightArrowCallout">
            <a:avLst>
              <a:gd fmla="val 25000" name="adj1"/>
              <a:gd fmla="val 25000" name="adj2"/>
              <a:gd fmla="val 25000" name="adj3"/>
              <a:gd fmla="val 64977" name="adj4"/>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c5cb3c3ad3_0_182"/>
          <p:cNvSpPr txBox="1"/>
          <p:nvPr/>
        </p:nvSpPr>
        <p:spPr>
          <a:xfrm>
            <a:off x="9566500" y="3530675"/>
            <a:ext cx="1708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TPU</a:t>
            </a:r>
            <a:r>
              <a:rPr b="1" lang="en-GB"/>
              <a:t> </a:t>
            </a:r>
            <a:endParaRPr b="1"/>
          </a:p>
          <a:p>
            <a:pPr indent="0" lvl="0" marL="0" rtl="0" algn="ctr">
              <a:spcBef>
                <a:spcPts val="0"/>
              </a:spcBef>
              <a:spcAft>
                <a:spcPts val="0"/>
              </a:spcAft>
              <a:buNone/>
            </a:pPr>
            <a:r>
              <a:rPr b="1" lang="en-GB"/>
              <a:t>Acknowledgement</a:t>
            </a:r>
            <a:endParaRPr b="1"/>
          </a:p>
        </p:txBody>
      </p:sp>
      <p:sp>
        <p:nvSpPr>
          <p:cNvPr id="528" name="Google Shape;528;gc5cb3c3ad3_0_182"/>
          <p:cNvSpPr/>
          <p:nvPr/>
        </p:nvSpPr>
        <p:spPr>
          <a:xfrm flipH="1">
            <a:off x="6096550" y="4254475"/>
            <a:ext cx="578700" cy="831300"/>
          </a:xfrm>
          <a:prstGeom prst="rightArrowCallout">
            <a:avLst>
              <a:gd fmla="val 25000" name="adj1"/>
              <a:gd fmla="val 25000" name="adj2"/>
              <a:gd fmla="val 25000" name="adj3"/>
              <a:gd fmla="val 64977" name="adj4"/>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c5cb3c3ad3_0_182"/>
          <p:cNvSpPr txBox="1"/>
          <p:nvPr/>
        </p:nvSpPr>
        <p:spPr>
          <a:xfrm>
            <a:off x="4550700" y="4372875"/>
            <a:ext cx="1708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TPU</a:t>
            </a:r>
            <a:r>
              <a:rPr b="1" lang="en-GB"/>
              <a:t> </a:t>
            </a:r>
            <a:endParaRPr b="1"/>
          </a:p>
          <a:p>
            <a:pPr indent="0" lvl="0" marL="0" rtl="0" algn="ctr">
              <a:spcBef>
                <a:spcPts val="0"/>
              </a:spcBef>
              <a:spcAft>
                <a:spcPts val="0"/>
              </a:spcAft>
              <a:buNone/>
            </a:pPr>
            <a:r>
              <a:rPr b="1" lang="en-GB"/>
              <a:t>Data Transfer</a:t>
            </a:r>
            <a:endParaRPr b="1"/>
          </a:p>
        </p:txBody>
      </p:sp>
      <p:sp>
        <p:nvSpPr>
          <p:cNvPr id="530" name="Google Shape;530;gc5cb3c3ad3_0_182"/>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Background - </a:t>
            </a:r>
            <a:r>
              <a:rPr lang="en-GB" sz="3900">
                <a:latin typeface="Calibri"/>
                <a:ea typeface="Calibri"/>
                <a:cs typeface="Calibri"/>
                <a:sym typeface="Calibri"/>
              </a:rPr>
              <a:t>USB Transactions</a:t>
            </a:r>
            <a:endParaRPr sz="39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descr="TUM – Technical University of Munich" id="113" name="Google Shape;113;gc432f96a94_0_65"/>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114" name="Google Shape;114;gc432f96a94_0_65"/>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15" name="Google Shape;115;gc432f96a94_0_65"/>
          <p:cNvSpPr txBox="1"/>
          <p:nvPr/>
        </p:nvSpPr>
        <p:spPr>
          <a:xfrm>
            <a:off x="381975" y="6333125"/>
            <a:ext cx="10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 Fnayou</a:t>
            </a:r>
            <a:endParaRPr/>
          </a:p>
        </p:txBody>
      </p:sp>
      <p:sp>
        <p:nvSpPr>
          <p:cNvPr id="116" name="Google Shape;116;gc432f96a94_0_65"/>
          <p:cNvSpPr txBox="1"/>
          <p:nvPr/>
        </p:nvSpPr>
        <p:spPr>
          <a:xfrm>
            <a:off x="381975" y="390625"/>
            <a:ext cx="10047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Motivation: Tiny Machine Learning</a:t>
            </a:r>
            <a:endParaRPr sz="3900">
              <a:latin typeface="Calibri"/>
              <a:ea typeface="Calibri"/>
              <a:cs typeface="Calibri"/>
              <a:sym typeface="Calibri"/>
            </a:endParaRPr>
          </a:p>
        </p:txBody>
      </p:sp>
      <p:sp>
        <p:nvSpPr>
          <p:cNvPr id="117" name="Google Shape;117;gc432f96a94_0_65"/>
          <p:cNvSpPr/>
          <p:nvPr/>
        </p:nvSpPr>
        <p:spPr>
          <a:xfrm>
            <a:off x="1637375" y="3213325"/>
            <a:ext cx="3037800" cy="1164900"/>
          </a:xfrm>
          <a:prstGeom prst="roundRect">
            <a:avLst>
              <a:gd fmla="val 16667" name="adj"/>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Hardware</a:t>
            </a:r>
            <a:endParaRPr b="1">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None/>
            </a:pPr>
            <a:r>
              <a:rPr lang="en-GB">
                <a:solidFill>
                  <a:schemeClr val="dk1"/>
                </a:solidFill>
              </a:rPr>
              <a:t>Google’s Coral Edge TPU</a:t>
            </a:r>
            <a:endParaRPr>
              <a:solidFill>
                <a:schemeClr val="dk1"/>
              </a:solidFill>
            </a:endParaRPr>
          </a:p>
        </p:txBody>
      </p:sp>
      <p:sp>
        <p:nvSpPr>
          <p:cNvPr id="118" name="Google Shape;118;gc432f96a94_0_65"/>
          <p:cNvSpPr/>
          <p:nvPr/>
        </p:nvSpPr>
        <p:spPr>
          <a:xfrm>
            <a:off x="1637375" y="4634400"/>
            <a:ext cx="3037800" cy="1467900"/>
          </a:xfrm>
          <a:prstGeom prst="roundRect">
            <a:avLst>
              <a:gd fmla="val 16667" name="adj"/>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None/>
            </a:pPr>
            <a:r>
              <a:rPr b="1" lang="en-GB">
                <a:solidFill>
                  <a:schemeClr val="dk1"/>
                </a:solidFill>
              </a:rPr>
              <a:t>Software</a:t>
            </a:r>
            <a:endParaRPr b="1">
              <a:solidFill>
                <a:schemeClr val="dk1"/>
              </a:solidFill>
            </a:endParaRPr>
          </a:p>
          <a:p>
            <a:pPr indent="0" lvl="0" marL="0" rtl="0" algn="ctr">
              <a:spcBef>
                <a:spcPts val="0"/>
              </a:spcBef>
              <a:spcAft>
                <a:spcPts val="0"/>
              </a:spcAft>
              <a:buNone/>
            </a:pPr>
            <a:r>
              <a:t/>
            </a:r>
            <a:endParaRPr b="1">
              <a:solidFill>
                <a:schemeClr val="dk1"/>
              </a:solidFill>
            </a:endParaRPr>
          </a:p>
          <a:p>
            <a:pPr indent="0" lvl="0" marL="0" rtl="0" algn="ctr">
              <a:spcBef>
                <a:spcPts val="0"/>
              </a:spcBef>
              <a:spcAft>
                <a:spcPts val="0"/>
              </a:spcAft>
              <a:buNone/>
            </a:pPr>
            <a:r>
              <a:rPr lang="en-GB">
                <a:solidFill>
                  <a:schemeClr val="dk1"/>
                </a:solidFill>
              </a:rPr>
              <a:t>Distributed Machine Learning based on the Design Space Exploration methodology</a:t>
            </a:r>
            <a:endParaRPr>
              <a:solidFill>
                <a:schemeClr val="dk1"/>
              </a:solidFill>
            </a:endParaRPr>
          </a:p>
        </p:txBody>
      </p:sp>
      <p:sp>
        <p:nvSpPr>
          <p:cNvPr id="119" name="Google Shape;119;gc432f96a94_0_65"/>
          <p:cNvSpPr txBox="1"/>
          <p:nvPr/>
        </p:nvSpPr>
        <p:spPr>
          <a:xfrm>
            <a:off x="604200" y="1882375"/>
            <a:ext cx="109836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lang="en-GB" sz="1800">
                <a:latin typeface="Calibri"/>
                <a:ea typeface="Calibri"/>
                <a:cs typeface="Calibri"/>
                <a:sym typeface="Calibri"/>
              </a:rPr>
              <a:t>Tiny ML represents the new trend of running ML algorithms on memory and power constrained platforms.</a:t>
            </a:r>
            <a:endParaRPr sz="1800">
              <a:latin typeface="Calibri"/>
              <a:ea typeface="Calibri"/>
              <a:cs typeface="Calibri"/>
              <a:sym typeface="Calibri"/>
            </a:endParaRPr>
          </a:p>
        </p:txBody>
      </p:sp>
      <p:sp>
        <p:nvSpPr>
          <p:cNvPr id="120" name="Google Shape;120;gc432f96a94_0_65"/>
          <p:cNvSpPr txBox="1"/>
          <p:nvPr/>
        </p:nvSpPr>
        <p:spPr>
          <a:xfrm>
            <a:off x="1208400" y="2373900"/>
            <a:ext cx="109836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lang="en-GB" sz="1800">
                <a:latin typeface="Calibri"/>
                <a:ea typeface="Calibri"/>
                <a:cs typeface="Calibri"/>
                <a:sym typeface="Calibri"/>
              </a:rPr>
              <a:t>Requires the design of new optimization techniques aimed at the hardware and software level.</a:t>
            </a:r>
            <a:endParaRPr sz="1800">
              <a:latin typeface="Calibri"/>
              <a:ea typeface="Calibri"/>
              <a:cs typeface="Calibri"/>
              <a:sym typeface="Calibri"/>
            </a:endParaRPr>
          </a:p>
        </p:txBody>
      </p:sp>
      <p:pic>
        <p:nvPicPr>
          <p:cNvPr id="121" name="Google Shape;121;gc432f96a94_0_65"/>
          <p:cNvPicPr preferRelativeResize="0"/>
          <p:nvPr/>
        </p:nvPicPr>
        <p:blipFill>
          <a:blip r:embed="rId4">
            <a:alphaModFix/>
          </a:blip>
          <a:stretch>
            <a:fillRect/>
          </a:stretch>
        </p:blipFill>
        <p:spPr>
          <a:xfrm>
            <a:off x="6508224" y="3127425"/>
            <a:ext cx="4900827" cy="2974875"/>
          </a:xfrm>
          <a:prstGeom prst="rect">
            <a:avLst/>
          </a:prstGeom>
          <a:noFill/>
          <a:ln>
            <a:noFill/>
          </a:ln>
        </p:spPr>
      </p:pic>
      <p:sp>
        <p:nvSpPr>
          <p:cNvPr id="122" name="Google Shape;122;gc432f96a94_0_65"/>
          <p:cNvSpPr txBox="1"/>
          <p:nvPr/>
        </p:nvSpPr>
        <p:spPr>
          <a:xfrm>
            <a:off x="7388738" y="6102300"/>
            <a:ext cx="313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Comparison between TPU and Edge TPU chips</a:t>
            </a:r>
            <a:r>
              <a:rPr lang="en-GB" sz="1000"/>
              <a:t> [4]</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descr="TUM – Technical University of Munich" id="536" name="Google Shape;536;gc35afd971c_8_173"/>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537" name="Google Shape;537;gc35afd971c_8_17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38" name="Google Shape;538;gc35afd971c_8_173"/>
          <p:cNvSpPr txBox="1"/>
          <p:nvPr/>
        </p:nvSpPr>
        <p:spPr>
          <a:xfrm>
            <a:off x="381975" y="6333125"/>
            <a:ext cx="19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 Duclos-Cavalcanti</a:t>
            </a:r>
            <a:endParaRPr/>
          </a:p>
        </p:txBody>
      </p:sp>
      <p:sp>
        <p:nvSpPr>
          <p:cNvPr id="539" name="Google Shape;539;gc35afd971c_8_173"/>
          <p:cNvSpPr txBox="1"/>
          <p:nvPr/>
        </p:nvSpPr>
        <p:spPr>
          <a:xfrm>
            <a:off x="626625" y="1668850"/>
            <a:ext cx="374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GB" sz="1600"/>
              <a:t>Wireshark</a:t>
            </a:r>
            <a:endParaRPr/>
          </a:p>
        </p:txBody>
      </p:sp>
      <p:sp>
        <p:nvSpPr>
          <p:cNvPr id="540" name="Google Shape;540;gc35afd971c_8_173"/>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Background - USB Transactions</a:t>
            </a:r>
            <a:endParaRPr sz="3900">
              <a:latin typeface="Calibri"/>
              <a:ea typeface="Calibri"/>
              <a:cs typeface="Calibri"/>
              <a:sym typeface="Calibri"/>
            </a:endParaRPr>
          </a:p>
        </p:txBody>
      </p:sp>
      <p:pic>
        <p:nvPicPr>
          <p:cNvPr id="541" name="Google Shape;541;gc35afd971c_8_173"/>
          <p:cNvPicPr preferRelativeResize="0"/>
          <p:nvPr/>
        </p:nvPicPr>
        <p:blipFill>
          <a:blip r:embed="rId4">
            <a:alphaModFix/>
          </a:blip>
          <a:stretch>
            <a:fillRect/>
          </a:stretch>
        </p:blipFill>
        <p:spPr>
          <a:xfrm>
            <a:off x="4026050" y="1175725"/>
            <a:ext cx="7436102" cy="5449725"/>
          </a:xfrm>
          <a:prstGeom prst="rect">
            <a:avLst/>
          </a:prstGeom>
          <a:noFill/>
          <a:ln>
            <a:noFill/>
          </a:ln>
        </p:spPr>
      </p:pic>
      <p:sp>
        <p:nvSpPr>
          <p:cNvPr id="542" name="Google Shape;542;gc35afd971c_8_173"/>
          <p:cNvSpPr txBox="1"/>
          <p:nvPr/>
        </p:nvSpPr>
        <p:spPr>
          <a:xfrm>
            <a:off x="473775" y="2229475"/>
            <a:ext cx="4048500" cy="431100"/>
          </a:xfrm>
          <a:prstGeom prst="rect">
            <a:avLst/>
          </a:prstGeom>
          <a:noFill/>
          <a:ln>
            <a:noFill/>
          </a:ln>
        </p:spPr>
        <p:txBody>
          <a:bodyPr anchorCtr="0" anchor="t" bIns="91425" lIns="91425" spcFirstLastPara="1" rIns="91425" wrap="square" tIns="91425">
            <a:spAutoFit/>
          </a:bodyPr>
          <a:lstStyle/>
          <a:p>
            <a:pPr indent="-330200" lvl="1" marL="914400" rtl="0" algn="l">
              <a:spcBef>
                <a:spcPts val="0"/>
              </a:spcBef>
              <a:spcAft>
                <a:spcPts val="0"/>
              </a:spcAft>
              <a:buClr>
                <a:schemeClr val="dk1"/>
              </a:buClr>
              <a:buSzPts val="1600"/>
              <a:buChar char="➢"/>
            </a:pPr>
            <a:r>
              <a:rPr lang="en-GB" sz="1600">
                <a:solidFill>
                  <a:schemeClr val="dk1"/>
                </a:solidFill>
              </a:rPr>
              <a:t>Captures transfers</a:t>
            </a:r>
            <a:endParaRPr/>
          </a:p>
        </p:txBody>
      </p:sp>
      <p:sp>
        <p:nvSpPr>
          <p:cNvPr id="543" name="Google Shape;543;gc35afd971c_8_173"/>
          <p:cNvSpPr txBox="1"/>
          <p:nvPr/>
        </p:nvSpPr>
        <p:spPr>
          <a:xfrm>
            <a:off x="626625" y="2729700"/>
            <a:ext cx="35823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GB" sz="1600">
                <a:solidFill>
                  <a:schemeClr val="dk1"/>
                </a:solidFill>
              </a:rPr>
              <a:t>Deployment</a:t>
            </a:r>
            <a:endParaRPr sz="1600">
              <a:solidFill>
                <a:schemeClr val="dk1"/>
              </a:solidFill>
            </a:endParaRPr>
          </a:p>
          <a:p>
            <a:pPr indent="-330200" lvl="1" marL="914400" rtl="0" algn="l">
              <a:spcBef>
                <a:spcPts val="0"/>
              </a:spcBef>
              <a:spcAft>
                <a:spcPts val="0"/>
              </a:spcAft>
              <a:buClr>
                <a:schemeClr val="dk1"/>
              </a:buClr>
              <a:buSzPts val="1600"/>
              <a:buChar char="➢"/>
            </a:pPr>
            <a:r>
              <a:rPr lang="en-GB" sz="1600">
                <a:solidFill>
                  <a:schemeClr val="dk1"/>
                </a:solidFill>
              </a:rPr>
              <a:t>Interpreter Object</a:t>
            </a:r>
            <a:endParaRPr sz="1600">
              <a:solidFill>
                <a:schemeClr val="dk1"/>
              </a:solidFill>
            </a:endParaRPr>
          </a:p>
          <a:p>
            <a:pPr indent="-330200" lvl="1" marL="914400" rtl="0" algn="l">
              <a:spcBef>
                <a:spcPts val="0"/>
              </a:spcBef>
              <a:spcAft>
                <a:spcPts val="0"/>
              </a:spcAft>
              <a:buClr>
                <a:schemeClr val="dk1"/>
              </a:buClr>
              <a:buSzPts val="1600"/>
              <a:buChar char="➢"/>
            </a:pPr>
            <a:r>
              <a:rPr lang="en-GB" sz="1600">
                <a:solidFill>
                  <a:schemeClr val="dk1"/>
                </a:solidFill>
              </a:rPr>
              <a:t>Delegates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8" name="Shape 548"/>
        <p:cNvGrpSpPr/>
        <p:nvPr/>
      </p:nvGrpSpPr>
      <p:grpSpPr>
        <a:xfrm>
          <a:off x="0" y="0"/>
          <a:ext cx="0" cy="0"/>
          <a:chOff x="0" y="0"/>
          <a:chExt cx="0" cy="0"/>
        </a:xfrm>
      </p:grpSpPr>
      <p:pic>
        <p:nvPicPr>
          <p:cNvPr descr="TUM – Technical University of Munich" id="549" name="Google Shape;549;gc5cb3c3ad3_0_125"/>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550" name="Google Shape;550;gc5cb3c3ad3_0_125"/>
          <p:cNvSpPr txBox="1"/>
          <p:nvPr>
            <p:ph idx="12" type="sldNum"/>
          </p:nvPr>
        </p:nvSpPr>
        <p:spPr>
          <a:xfrm>
            <a:off x="105708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51" name="Google Shape;551;gc5cb3c3ad3_0_125"/>
          <p:cNvSpPr txBox="1"/>
          <p:nvPr/>
        </p:nvSpPr>
        <p:spPr>
          <a:xfrm>
            <a:off x="341950" y="1641175"/>
            <a:ext cx="3377400" cy="89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GB" sz="1600"/>
              <a:t>Parallel Execution N times</a:t>
            </a:r>
            <a:endParaRPr sz="1600"/>
          </a:p>
          <a:p>
            <a:pPr indent="-330200" lvl="0" marL="457200" rtl="0" algn="l">
              <a:spcBef>
                <a:spcPts val="0"/>
              </a:spcBef>
              <a:spcAft>
                <a:spcPts val="0"/>
              </a:spcAft>
              <a:buSzPts val="1600"/>
              <a:buChar char="❖"/>
            </a:pPr>
            <a:r>
              <a:rPr lang="en-GB" sz="1600"/>
              <a:t>Pyshark</a:t>
            </a:r>
            <a:endParaRPr sz="1600"/>
          </a:p>
          <a:p>
            <a:pPr indent="0" lvl="0" marL="914400" rtl="0" algn="l">
              <a:spcBef>
                <a:spcPts val="0"/>
              </a:spcBef>
              <a:spcAft>
                <a:spcPts val="0"/>
              </a:spcAft>
              <a:buNone/>
            </a:pPr>
            <a:r>
              <a:t/>
            </a:r>
            <a:endParaRPr/>
          </a:p>
        </p:txBody>
      </p:sp>
      <p:sp>
        <p:nvSpPr>
          <p:cNvPr id="552" name="Google Shape;552;gc5cb3c3ad3_0_125"/>
          <p:cNvSpPr/>
          <p:nvPr/>
        </p:nvSpPr>
        <p:spPr>
          <a:xfrm>
            <a:off x="3827500" y="1344925"/>
            <a:ext cx="1329900" cy="525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USB Analysis</a:t>
            </a:r>
            <a:endParaRPr b="1">
              <a:solidFill>
                <a:srgbClr val="FFFFFF"/>
              </a:solidFill>
            </a:endParaRPr>
          </a:p>
        </p:txBody>
      </p:sp>
      <p:sp>
        <p:nvSpPr>
          <p:cNvPr id="553" name="Google Shape;553;gc5cb3c3ad3_0_125"/>
          <p:cNvSpPr/>
          <p:nvPr/>
        </p:nvSpPr>
        <p:spPr>
          <a:xfrm>
            <a:off x="8289225" y="1344925"/>
            <a:ext cx="1329900" cy="525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FFFFFF"/>
                </a:solidFill>
              </a:rPr>
              <a:t>Model Deployment</a:t>
            </a:r>
            <a:endParaRPr b="1">
              <a:solidFill>
                <a:srgbClr val="FFFFFF"/>
              </a:solidFill>
            </a:endParaRPr>
          </a:p>
        </p:txBody>
      </p:sp>
      <p:sp>
        <p:nvSpPr>
          <p:cNvPr id="554" name="Google Shape;554;gc5cb3c3ad3_0_125"/>
          <p:cNvSpPr/>
          <p:nvPr/>
        </p:nvSpPr>
        <p:spPr>
          <a:xfrm>
            <a:off x="6287050" y="1422075"/>
            <a:ext cx="955200" cy="400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Input</a:t>
            </a:r>
            <a:endParaRPr b="1"/>
          </a:p>
        </p:txBody>
      </p:sp>
      <p:sp>
        <p:nvSpPr>
          <p:cNvPr id="555" name="Google Shape;555;gc5cb3c3ad3_0_125"/>
          <p:cNvSpPr txBox="1"/>
          <p:nvPr/>
        </p:nvSpPr>
        <p:spPr>
          <a:xfrm>
            <a:off x="6149538" y="1856725"/>
            <a:ext cx="1233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Parallel =</a:t>
            </a:r>
            <a:endParaRPr/>
          </a:p>
        </p:txBody>
      </p:sp>
      <p:cxnSp>
        <p:nvCxnSpPr>
          <p:cNvPr id="556" name="Google Shape;556;gc5cb3c3ad3_0_125"/>
          <p:cNvCxnSpPr>
            <a:stCxn id="552" idx="2"/>
          </p:cNvCxnSpPr>
          <p:nvPr/>
        </p:nvCxnSpPr>
        <p:spPr>
          <a:xfrm>
            <a:off x="4492450" y="1869925"/>
            <a:ext cx="0" cy="373800"/>
          </a:xfrm>
          <a:prstGeom prst="straightConnector1">
            <a:avLst/>
          </a:prstGeom>
          <a:noFill/>
          <a:ln cap="flat" cmpd="sng" w="9525">
            <a:solidFill>
              <a:schemeClr val="dk2"/>
            </a:solidFill>
            <a:prstDash val="solid"/>
            <a:round/>
            <a:headEnd len="med" w="med" type="none"/>
            <a:tailEnd len="med" w="med" type="triangle"/>
          </a:ln>
        </p:spPr>
      </p:cxnSp>
      <p:sp>
        <p:nvSpPr>
          <p:cNvPr id="557" name="Google Shape;557;gc5cb3c3ad3_0_125"/>
          <p:cNvSpPr/>
          <p:nvPr/>
        </p:nvSpPr>
        <p:spPr>
          <a:xfrm>
            <a:off x="4036825" y="2219100"/>
            <a:ext cx="911100" cy="4371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Start</a:t>
            </a:r>
            <a:endParaRPr b="1"/>
          </a:p>
        </p:txBody>
      </p:sp>
      <p:sp>
        <p:nvSpPr>
          <p:cNvPr id="558" name="Google Shape;558;gc5cb3c3ad3_0_125"/>
          <p:cNvSpPr/>
          <p:nvPr/>
        </p:nvSpPr>
        <p:spPr>
          <a:xfrm>
            <a:off x="8584750" y="2219100"/>
            <a:ext cx="911100" cy="4371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chemeClr val="dk1"/>
                </a:solidFill>
              </a:rPr>
              <a:t>Start</a:t>
            </a:r>
            <a:endParaRPr/>
          </a:p>
        </p:txBody>
      </p:sp>
      <p:cxnSp>
        <p:nvCxnSpPr>
          <p:cNvPr id="559" name="Google Shape;559;gc5cb3c3ad3_0_125"/>
          <p:cNvCxnSpPr/>
          <p:nvPr/>
        </p:nvCxnSpPr>
        <p:spPr>
          <a:xfrm>
            <a:off x="9040300" y="1869925"/>
            <a:ext cx="0" cy="373800"/>
          </a:xfrm>
          <a:prstGeom prst="straightConnector1">
            <a:avLst/>
          </a:prstGeom>
          <a:noFill/>
          <a:ln cap="flat" cmpd="sng" w="9525">
            <a:solidFill>
              <a:schemeClr val="dk2"/>
            </a:solidFill>
            <a:prstDash val="solid"/>
            <a:round/>
            <a:headEnd len="med" w="med" type="none"/>
            <a:tailEnd len="med" w="med" type="triangle"/>
          </a:ln>
        </p:spPr>
      </p:cxnSp>
      <p:sp>
        <p:nvSpPr>
          <p:cNvPr id="560" name="Google Shape;560;gc5cb3c3ad3_0_125"/>
          <p:cNvSpPr/>
          <p:nvPr/>
        </p:nvSpPr>
        <p:spPr>
          <a:xfrm>
            <a:off x="3975175" y="2859350"/>
            <a:ext cx="1034400" cy="431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t>while True </a:t>
            </a:r>
            <a:endParaRPr b="1"/>
          </a:p>
        </p:txBody>
      </p:sp>
      <p:sp>
        <p:nvSpPr>
          <p:cNvPr id="561" name="Google Shape;561;gc5cb3c3ad3_0_125"/>
          <p:cNvSpPr/>
          <p:nvPr/>
        </p:nvSpPr>
        <p:spPr>
          <a:xfrm>
            <a:off x="8523100" y="2859350"/>
            <a:ext cx="1034400" cy="4311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t>while i &lt; N</a:t>
            </a:r>
            <a:endParaRPr b="1"/>
          </a:p>
        </p:txBody>
      </p:sp>
      <p:cxnSp>
        <p:nvCxnSpPr>
          <p:cNvPr id="562" name="Google Shape;562;gc5cb3c3ad3_0_125"/>
          <p:cNvCxnSpPr>
            <a:endCxn id="560" idx="0"/>
          </p:cNvCxnSpPr>
          <p:nvPr/>
        </p:nvCxnSpPr>
        <p:spPr>
          <a:xfrm>
            <a:off x="4492375" y="2631950"/>
            <a:ext cx="0" cy="227400"/>
          </a:xfrm>
          <a:prstGeom prst="straightConnector1">
            <a:avLst/>
          </a:prstGeom>
          <a:noFill/>
          <a:ln cap="flat" cmpd="sng" w="9525">
            <a:solidFill>
              <a:schemeClr val="dk2"/>
            </a:solidFill>
            <a:prstDash val="solid"/>
            <a:round/>
            <a:headEnd len="med" w="med" type="none"/>
            <a:tailEnd len="med" w="med" type="triangle"/>
          </a:ln>
        </p:spPr>
      </p:cxnSp>
      <p:cxnSp>
        <p:nvCxnSpPr>
          <p:cNvPr id="563" name="Google Shape;563;gc5cb3c3ad3_0_125"/>
          <p:cNvCxnSpPr/>
          <p:nvPr/>
        </p:nvCxnSpPr>
        <p:spPr>
          <a:xfrm>
            <a:off x="9064375" y="2631950"/>
            <a:ext cx="0" cy="227400"/>
          </a:xfrm>
          <a:prstGeom prst="straightConnector1">
            <a:avLst/>
          </a:prstGeom>
          <a:noFill/>
          <a:ln cap="flat" cmpd="sng" w="9525">
            <a:solidFill>
              <a:schemeClr val="dk2"/>
            </a:solidFill>
            <a:prstDash val="solid"/>
            <a:round/>
            <a:headEnd len="med" w="med" type="none"/>
            <a:tailEnd len="med" w="med" type="triangle"/>
          </a:ln>
        </p:spPr>
      </p:cxnSp>
      <p:cxnSp>
        <p:nvCxnSpPr>
          <p:cNvPr id="564" name="Google Shape;564;gc5cb3c3ad3_0_125"/>
          <p:cNvCxnSpPr>
            <a:stCxn id="561" idx="2"/>
          </p:cNvCxnSpPr>
          <p:nvPr/>
        </p:nvCxnSpPr>
        <p:spPr>
          <a:xfrm>
            <a:off x="9040300" y="3290450"/>
            <a:ext cx="7800" cy="504600"/>
          </a:xfrm>
          <a:prstGeom prst="straightConnector1">
            <a:avLst/>
          </a:prstGeom>
          <a:noFill/>
          <a:ln cap="flat" cmpd="sng" w="9525">
            <a:solidFill>
              <a:schemeClr val="dk2"/>
            </a:solidFill>
            <a:prstDash val="solid"/>
            <a:round/>
            <a:headEnd len="med" w="med" type="none"/>
            <a:tailEnd len="med" w="med" type="triangle"/>
          </a:ln>
        </p:spPr>
      </p:cxnSp>
      <p:sp>
        <p:nvSpPr>
          <p:cNvPr id="565" name="Google Shape;565;gc5cb3c3ad3_0_125"/>
          <p:cNvSpPr/>
          <p:nvPr/>
        </p:nvSpPr>
        <p:spPr>
          <a:xfrm>
            <a:off x="8447575" y="3795050"/>
            <a:ext cx="1233600" cy="4371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Deploy</a:t>
            </a:r>
            <a:endParaRPr/>
          </a:p>
        </p:txBody>
      </p:sp>
      <p:cxnSp>
        <p:nvCxnSpPr>
          <p:cNvPr id="566" name="Google Shape;566;gc5cb3c3ad3_0_125"/>
          <p:cNvCxnSpPr>
            <a:stCxn id="565" idx="4"/>
            <a:endCxn id="561" idx="3"/>
          </p:cNvCxnSpPr>
          <p:nvPr/>
        </p:nvCxnSpPr>
        <p:spPr>
          <a:xfrm rot="-5400000">
            <a:off x="8732275" y="3406850"/>
            <a:ext cx="1157400" cy="493200"/>
          </a:xfrm>
          <a:prstGeom prst="bentConnector4">
            <a:avLst>
              <a:gd fmla="val -20574" name="adj1"/>
              <a:gd fmla="val 173342" name="adj2"/>
            </a:avLst>
          </a:prstGeom>
          <a:noFill/>
          <a:ln cap="flat" cmpd="sng" w="9525">
            <a:solidFill>
              <a:schemeClr val="dk2"/>
            </a:solidFill>
            <a:prstDash val="solid"/>
            <a:round/>
            <a:headEnd len="med" w="med" type="none"/>
            <a:tailEnd len="med" w="med" type="triangle"/>
          </a:ln>
        </p:spPr>
      </p:cxnSp>
      <p:sp>
        <p:nvSpPr>
          <p:cNvPr id="567" name="Google Shape;567;gc5cb3c3ad3_0_125"/>
          <p:cNvSpPr txBox="1"/>
          <p:nvPr/>
        </p:nvSpPr>
        <p:spPr>
          <a:xfrm>
            <a:off x="8407725" y="3413400"/>
            <a:ext cx="6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True</a:t>
            </a:r>
            <a:endParaRPr b="1"/>
          </a:p>
        </p:txBody>
      </p:sp>
      <p:sp>
        <p:nvSpPr>
          <p:cNvPr id="568" name="Google Shape;568;gc5cb3c3ad3_0_125"/>
          <p:cNvSpPr txBox="1"/>
          <p:nvPr/>
        </p:nvSpPr>
        <p:spPr>
          <a:xfrm>
            <a:off x="9976050" y="3831950"/>
            <a:ext cx="73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++i</a:t>
            </a:r>
            <a:endParaRPr b="1"/>
          </a:p>
        </p:txBody>
      </p:sp>
      <p:sp>
        <p:nvSpPr>
          <p:cNvPr id="569" name="Google Shape;569;gc5cb3c3ad3_0_125"/>
          <p:cNvSpPr/>
          <p:nvPr/>
        </p:nvSpPr>
        <p:spPr>
          <a:xfrm>
            <a:off x="6326250" y="6008125"/>
            <a:ext cx="911100" cy="4371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End</a:t>
            </a:r>
            <a:endParaRPr b="1"/>
          </a:p>
        </p:txBody>
      </p:sp>
      <p:sp>
        <p:nvSpPr>
          <p:cNvPr id="570" name="Google Shape;570;gc5cb3c3ad3_0_125"/>
          <p:cNvSpPr/>
          <p:nvPr/>
        </p:nvSpPr>
        <p:spPr>
          <a:xfrm>
            <a:off x="3875650" y="3995763"/>
            <a:ext cx="1233600" cy="4371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Read Packet</a:t>
            </a:r>
            <a:endParaRPr/>
          </a:p>
        </p:txBody>
      </p:sp>
      <p:sp>
        <p:nvSpPr>
          <p:cNvPr id="571" name="Google Shape;571;gc5cb3c3ad3_0_125"/>
          <p:cNvSpPr txBox="1"/>
          <p:nvPr/>
        </p:nvSpPr>
        <p:spPr>
          <a:xfrm>
            <a:off x="7632525" y="2631950"/>
            <a:ext cx="6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False</a:t>
            </a:r>
            <a:endParaRPr b="1"/>
          </a:p>
        </p:txBody>
      </p:sp>
      <p:cxnSp>
        <p:nvCxnSpPr>
          <p:cNvPr id="572" name="Google Shape;572;gc5cb3c3ad3_0_125"/>
          <p:cNvCxnSpPr>
            <a:stCxn id="554" idx="2"/>
            <a:endCxn id="552" idx="3"/>
          </p:cNvCxnSpPr>
          <p:nvPr/>
        </p:nvCxnSpPr>
        <p:spPr>
          <a:xfrm rot="10800000">
            <a:off x="5157250" y="1607475"/>
            <a:ext cx="1129800" cy="14700"/>
          </a:xfrm>
          <a:prstGeom prst="straightConnector1">
            <a:avLst/>
          </a:prstGeom>
          <a:noFill/>
          <a:ln cap="flat" cmpd="sng" w="9525">
            <a:solidFill>
              <a:schemeClr val="dk2"/>
            </a:solidFill>
            <a:prstDash val="solid"/>
            <a:round/>
            <a:headEnd len="med" w="med" type="none"/>
            <a:tailEnd len="med" w="med" type="triangle"/>
          </a:ln>
        </p:spPr>
      </p:cxnSp>
      <p:cxnSp>
        <p:nvCxnSpPr>
          <p:cNvPr id="573" name="Google Shape;573;gc5cb3c3ad3_0_125"/>
          <p:cNvCxnSpPr>
            <a:stCxn id="554" idx="6"/>
            <a:endCxn id="553" idx="1"/>
          </p:cNvCxnSpPr>
          <p:nvPr/>
        </p:nvCxnSpPr>
        <p:spPr>
          <a:xfrm flipH="1" rot="10800000">
            <a:off x="7242250" y="1607475"/>
            <a:ext cx="1047000" cy="14700"/>
          </a:xfrm>
          <a:prstGeom prst="straightConnector1">
            <a:avLst/>
          </a:prstGeom>
          <a:noFill/>
          <a:ln cap="flat" cmpd="sng" w="9525">
            <a:solidFill>
              <a:schemeClr val="dk2"/>
            </a:solidFill>
            <a:prstDash val="solid"/>
            <a:round/>
            <a:headEnd len="med" w="med" type="none"/>
            <a:tailEnd len="med" w="med" type="triangle"/>
          </a:ln>
        </p:spPr>
      </p:cxnSp>
      <p:sp>
        <p:nvSpPr>
          <p:cNvPr id="574" name="Google Shape;574;gc5cb3c3ad3_0_125"/>
          <p:cNvSpPr/>
          <p:nvPr/>
        </p:nvSpPr>
        <p:spPr>
          <a:xfrm>
            <a:off x="3805750" y="4609588"/>
            <a:ext cx="1373400" cy="831300"/>
          </a:xfrm>
          <a:prstGeom prst="diamond">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t>Final Packet</a:t>
            </a:r>
            <a:r>
              <a:rPr b="1" lang="en-GB" sz="1000"/>
              <a:t>?</a:t>
            </a:r>
            <a:endParaRPr b="1" sz="1000"/>
          </a:p>
        </p:txBody>
      </p:sp>
      <p:sp>
        <p:nvSpPr>
          <p:cNvPr id="575" name="Google Shape;575;gc5cb3c3ad3_0_125"/>
          <p:cNvSpPr txBox="1"/>
          <p:nvPr/>
        </p:nvSpPr>
        <p:spPr>
          <a:xfrm>
            <a:off x="4819650" y="5794450"/>
            <a:ext cx="132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Yes (Break)</a:t>
            </a:r>
            <a:endParaRPr b="1"/>
          </a:p>
        </p:txBody>
      </p:sp>
      <p:cxnSp>
        <p:nvCxnSpPr>
          <p:cNvPr id="576" name="Google Shape;576;gc5cb3c3ad3_0_125"/>
          <p:cNvCxnSpPr>
            <a:stCxn id="574" idx="2"/>
          </p:cNvCxnSpPr>
          <p:nvPr/>
        </p:nvCxnSpPr>
        <p:spPr>
          <a:xfrm flipH="1" rot="5400000">
            <a:off x="2578600" y="3527038"/>
            <a:ext cx="2367600" cy="1460100"/>
          </a:xfrm>
          <a:prstGeom prst="bentConnector3">
            <a:avLst>
              <a:gd fmla="val -10058" name="adj1"/>
            </a:avLst>
          </a:prstGeom>
          <a:noFill/>
          <a:ln cap="flat" cmpd="sng" w="9525">
            <a:solidFill>
              <a:schemeClr val="dk2"/>
            </a:solidFill>
            <a:prstDash val="solid"/>
            <a:round/>
            <a:headEnd len="med" w="med" type="none"/>
            <a:tailEnd len="med" w="med" type="none"/>
          </a:ln>
        </p:spPr>
      </p:cxnSp>
      <p:cxnSp>
        <p:nvCxnSpPr>
          <p:cNvPr id="577" name="Google Shape;577;gc5cb3c3ad3_0_125"/>
          <p:cNvCxnSpPr>
            <a:endCxn id="560" idx="1"/>
          </p:cNvCxnSpPr>
          <p:nvPr/>
        </p:nvCxnSpPr>
        <p:spPr>
          <a:xfrm flipH="1" rot="10800000">
            <a:off x="3019975" y="3074900"/>
            <a:ext cx="955200" cy="10500"/>
          </a:xfrm>
          <a:prstGeom prst="straightConnector1">
            <a:avLst/>
          </a:prstGeom>
          <a:noFill/>
          <a:ln cap="flat" cmpd="sng" w="9525">
            <a:solidFill>
              <a:schemeClr val="dk2"/>
            </a:solidFill>
            <a:prstDash val="solid"/>
            <a:round/>
            <a:headEnd len="med" w="med" type="none"/>
            <a:tailEnd len="med" w="med" type="triangle"/>
          </a:ln>
        </p:spPr>
      </p:cxnSp>
      <p:sp>
        <p:nvSpPr>
          <p:cNvPr id="578" name="Google Shape;578;gc5cb3c3ad3_0_125"/>
          <p:cNvSpPr txBox="1"/>
          <p:nvPr/>
        </p:nvSpPr>
        <p:spPr>
          <a:xfrm>
            <a:off x="2210175" y="5181050"/>
            <a:ext cx="65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No</a:t>
            </a:r>
            <a:endParaRPr b="1"/>
          </a:p>
        </p:txBody>
      </p:sp>
      <p:sp>
        <p:nvSpPr>
          <p:cNvPr id="579" name="Google Shape;579;gc5cb3c3ad3_0_125"/>
          <p:cNvSpPr txBox="1"/>
          <p:nvPr/>
        </p:nvSpPr>
        <p:spPr>
          <a:xfrm>
            <a:off x="381975" y="6333125"/>
            <a:ext cx="19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 Duclos-Cavalcanti</a:t>
            </a:r>
            <a:endParaRPr/>
          </a:p>
        </p:txBody>
      </p:sp>
      <p:sp>
        <p:nvSpPr>
          <p:cNvPr id="580" name="Google Shape;580;gc5cb3c3ad3_0_125"/>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Implementation - </a:t>
            </a:r>
            <a:r>
              <a:rPr lang="en-GB" sz="3900">
                <a:latin typeface="Calibri"/>
                <a:ea typeface="Calibri"/>
                <a:cs typeface="Calibri"/>
                <a:sym typeface="Calibri"/>
              </a:rPr>
              <a:t>USB Packet Analysis</a:t>
            </a:r>
            <a:endParaRPr sz="3900">
              <a:latin typeface="Calibri"/>
              <a:ea typeface="Calibri"/>
              <a:cs typeface="Calibri"/>
              <a:sym typeface="Calibri"/>
            </a:endParaRPr>
          </a:p>
        </p:txBody>
      </p:sp>
      <p:sp>
        <p:nvSpPr>
          <p:cNvPr id="581" name="Google Shape;581;gc5cb3c3ad3_0_125"/>
          <p:cNvSpPr/>
          <p:nvPr/>
        </p:nvSpPr>
        <p:spPr>
          <a:xfrm>
            <a:off x="4504350" y="5419550"/>
            <a:ext cx="1827975" cy="831314"/>
          </a:xfrm>
          <a:custGeom>
            <a:rect b="b" l="l" r="r" t="t"/>
            <a:pathLst>
              <a:path extrusionOk="0" h="37787" w="73119">
                <a:moveTo>
                  <a:pt x="0" y="0"/>
                </a:moveTo>
                <a:lnTo>
                  <a:pt x="491" y="37787"/>
                </a:lnTo>
                <a:lnTo>
                  <a:pt x="73119" y="37296"/>
                </a:lnTo>
              </a:path>
            </a:pathLst>
          </a:custGeom>
          <a:noFill/>
          <a:ln cap="flat" cmpd="sng" w="9525">
            <a:solidFill>
              <a:schemeClr val="dk2"/>
            </a:solidFill>
            <a:prstDash val="solid"/>
            <a:round/>
            <a:headEnd len="med" w="med" type="none"/>
            <a:tailEnd len="med" w="med" type="triangle"/>
          </a:ln>
        </p:spPr>
      </p:sp>
      <p:sp>
        <p:nvSpPr>
          <p:cNvPr id="582" name="Google Shape;582;gc5cb3c3ad3_0_125"/>
          <p:cNvSpPr/>
          <p:nvPr/>
        </p:nvSpPr>
        <p:spPr>
          <a:xfrm>
            <a:off x="6700550" y="3073225"/>
            <a:ext cx="1828000" cy="2956650"/>
          </a:xfrm>
          <a:custGeom>
            <a:rect b="b" l="l" r="r" t="t"/>
            <a:pathLst>
              <a:path extrusionOk="0" h="118266" w="73120">
                <a:moveTo>
                  <a:pt x="73120" y="490"/>
                </a:moveTo>
                <a:lnTo>
                  <a:pt x="0" y="0"/>
                </a:lnTo>
                <a:lnTo>
                  <a:pt x="2454" y="118266"/>
                </a:lnTo>
              </a:path>
            </a:pathLst>
          </a:custGeom>
          <a:noFill/>
          <a:ln cap="flat" cmpd="sng" w="9525">
            <a:solidFill>
              <a:schemeClr val="dk2"/>
            </a:solidFill>
            <a:prstDash val="solid"/>
            <a:round/>
            <a:headEnd len="med" w="med" type="none"/>
            <a:tailEnd len="med" w="med" type="triangle"/>
          </a:ln>
        </p:spPr>
      </p:sp>
      <p:cxnSp>
        <p:nvCxnSpPr>
          <p:cNvPr id="583" name="Google Shape;583;gc5cb3c3ad3_0_125"/>
          <p:cNvCxnSpPr>
            <a:stCxn id="570" idx="4"/>
          </p:cNvCxnSpPr>
          <p:nvPr/>
        </p:nvCxnSpPr>
        <p:spPr>
          <a:xfrm flipH="1">
            <a:off x="4492150" y="4432863"/>
            <a:ext cx="300" cy="245100"/>
          </a:xfrm>
          <a:prstGeom prst="straightConnector1">
            <a:avLst/>
          </a:prstGeom>
          <a:noFill/>
          <a:ln cap="flat" cmpd="sng" w="9525">
            <a:solidFill>
              <a:schemeClr val="dk2"/>
            </a:solidFill>
            <a:prstDash val="solid"/>
            <a:round/>
            <a:headEnd len="med" w="med" type="none"/>
            <a:tailEnd len="med" w="med" type="triangle"/>
          </a:ln>
        </p:spPr>
      </p:cxnSp>
      <p:sp>
        <p:nvSpPr>
          <p:cNvPr id="584" name="Google Shape;584;gc5cb3c3ad3_0_125"/>
          <p:cNvSpPr/>
          <p:nvPr/>
        </p:nvSpPr>
        <p:spPr>
          <a:xfrm>
            <a:off x="4013800" y="3527150"/>
            <a:ext cx="955200" cy="3048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Filter</a:t>
            </a:r>
            <a:endParaRPr/>
          </a:p>
        </p:txBody>
      </p:sp>
      <p:sp>
        <p:nvSpPr>
          <p:cNvPr id="585" name="Google Shape;585;gc5cb3c3ad3_0_125"/>
          <p:cNvSpPr/>
          <p:nvPr/>
        </p:nvSpPr>
        <p:spPr>
          <a:xfrm>
            <a:off x="4983000" y="3036425"/>
            <a:ext cx="674750" cy="650200"/>
          </a:xfrm>
          <a:custGeom>
            <a:rect b="b" l="l" r="r" t="t"/>
            <a:pathLst>
              <a:path extrusionOk="0" h="26008" w="26990">
                <a:moveTo>
                  <a:pt x="0" y="26008"/>
                </a:moveTo>
                <a:lnTo>
                  <a:pt x="26990" y="26008"/>
                </a:lnTo>
                <a:lnTo>
                  <a:pt x="26990" y="0"/>
                </a:lnTo>
                <a:lnTo>
                  <a:pt x="1963" y="490"/>
                </a:lnTo>
              </a:path>
            </a:pathLst>
          </a:custGeom>
          <a:noFill/>
          <a:ln cap="flat" cmpd="sng" w="9525">
            <a:solidFill>
              <a:schemeClr val="dk2"/>
            </a:solidFill>
            <a:prstDash val="solid"/>
            <a:round/>
            <a:headEnd len="med" w="med" type="none"/>
            <a:tailEnd len="med" w="med" type="triangle"/>
          </a:ln>
        </p:spPr>
      </p:sp>
      <p:cxnSp>
        <p:nvCxnSpPr>
          <p:cNvPr id="586" name="Google Shape;586;gc5cb3c3ad3_0_125"/>
          <p:cNvCxnSpPr>
            <a:stCxn id="560" idx="2"/>
            <a:endCxn id="584" idx="0"/>
          </p:cNvCxnSpPr>
          <p:nvPr/>
        </p:nvCxnSpPr>
        <p:spPr>
          <a:xfrm flipH="1">
            <a:off x="4491475" y="3290450"/>
            <a:ext cx="900" cy="236700"/>
          </a:xfrm>
          <a:prstGeom prst="straightConnector1">
            <a:avLst/>
          </a:prstGeom>
          <a:noFill/>
          <a:ln cap="flat" cmpd="sng" w="9525">
            <a:solidFill>
              <a:schemeClr val="dk2"/>
            </a:solidFill>
            <a:prstDash val="solid"/>
            <a:round/>
            <a:headEnd len="med" w="med" type="none"/>
            <a:tailEnd len="med" w="med" type="triangle"/>
          </a:ln>
        </p:spPr>
      </p:cxnSp>
      <p:cxnSp>
        <p:nvCxnSpPr>
          <p:cNvPr id="587" name="Google Shape;587;gc5cb3c3ad3_0_125"/>
          <p:cNvCxnSpPr>
            <a:stCxn id="584" idx="2"/>
            <a:endCxn id="570" idx="0"/>
          </p:cNvCxnSpPr>
          <p:nvPr/>
        </p:nvCxnSpPr>
        <p:spPr>
          <a:xfrm>
            <a:off x="4491400" y="3831950"/>
            <a:ext cx="1200" cy="163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descr="TUM – Technical University of Munich" id="593" name="Google Shape;593;gc35afd971c_8_4"/>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594" name="Google Shape;594;gc35afd971c_8_4"/>
          <p:cNvSpPr txBox="1"/>
          <p:nvPr>
            <p:ph idx="12" type="sldNum"/>
          </p:nvPr>
        </p:nvSpPr>
        <p:spPr>
          <a:xfrm>
            <a:off x="105708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595" name="Google Shape;595;gc35afd971c_8_4"/>
          <p:cNvSpPr txBox="1"/>
          <p:nvPr/>
        </p:nvSpPr>
        <p:spPr>
          <a:xfrm>
            <a:off x="381975" y="6333125"/>
            <a:ext cx="19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 Duclos-Cavalcanti</a:t>
            </a:r>
            <a:endParaRPr/>
          </a:p>
        </p:txBody>
      </p:sp>
      <p:sp>
        <p:nvSpPr>
          <p:cNvPr id="596" name="Google Shape;596;gc35afd971c_8_4"/>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Implementation - USB Packet Analysis</a:t>
            </a:r>
            <a:endParaRPr sz="3900">
              <a:latin typeface="Calibri"/>
              <a:ea typeface="Calibri"/>
              <a:cs typeface="Calibri"/>
              <a:sym typeface="Calibri"/>
            </a:endParaRPr>
          </a:p>
        </p:txBody>
      </p:sp>
      <p:sp>
        <p:nvSpPr>
          <p:cNvPr id="597" name="Google Shape;597;gc35afd971c_8_4"/>
          <p:cNvSpPr txBox="1"/>
          <p:nvPr/>
        </p:nvSpPr>
        <p:spPr>
          <a:xfrm>
            <a:off x="341950" y="1641175"/>
            <a:ext cx="33774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GB" sz="1600"/>
              <a:t>Parallel Execution N times</a:t>
            </a:r>
            <a:endParaRPr/>
          </a:p>
        </p:txBody>
      </p:sp>
      <p:pic>
        <p:nvPicPr>
          <p:cNvPr id="598" name="Google Shape;598;gc35afd971c_8_4"/>
          <p:cNvPicPr preferRelativeResize="0"/>
          <p:nvPr/>
        </p:nvPicPr>
        <p:blipFill>
          <a:blip r:embed="rId4">
            <a:alphaModFix/>
          </a:blip>
          <a:stretch>
            <a:fillRect/>
          </a:stretch>
        </p:blipFill>
        <p:spPr>
          <a:xfrm>
            <a:off x="3007825" y="1175725"/>
            <a:ext cx="7816904" cy="5297774"/>
          </a:xfrm>
          <a:prstGeom prst="rect">
            <a:avLst/>
          </a:prstGeom>
          <a:noFill/>
          <a:ln>
            <a:noFill/>
          </a:ln>
        </p:spPr>
      </p:pic>
      <p:sp>
        <p:nvSpPr>
          <p:cNvPr id="599" name="Google Shape;599;gc35afd971c_8_4"/>
          <p:cNvSpPr txBox="1"/>
          <p:nvPr/>
        </p:nvSpPr>
        <p:spPr>
          <a:xfrm>
            <a:off x="341950" y="2072275"/>
            <a:ext cx="2605500" cy="646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GB" sz="1600">
                <a:solidFill>
                  <a:schemeClr val="dk1"/>
                </a:solidFill>
              </a:rPr>
              <a:t>Pyshark</a:t>
            </a:r>
            <a:endParaRPr sz="1600">
              <a:solidFill>
                <a:schemeClr val="dk1"/>
              </a:solidFill>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4" name="Shape 604"/>
        <p:cNvGrpSpPr/>
        <p:nvPr/>
      </p:nvGrpSpPr>
      <p:grpSpPr>
        <a:xfrm>
          <a:off x="0" y="0"/>
          <a:ext cx="0" cy="0"/>
          <a:chOff x="0" y="0"/>
          <a:chExt cx="0" cy="0"/>
        </a:xfrm>
      </p:grpSpPr>
      <p:sp>
        <p:nvSpPr>
          <p:cNvPr id="605" name="Google Shape;605;gc5cb3c3ad3_0_3"/>
          <p:cNvSpPr/>
          <p:nvPr/>
        </p:nvSpPr>
        <p:spPr>
          <a:xfrm>
            <a:off x="7643175" y="1456400"/>
            <a:ext cx="1680600" cy="4236000"/>
          </a:xfrm>
          <a:prstGeom prst="flowChartAlternate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TUM – Technical University of Munich" id="606" name="Google Shape;606;gc5cb3c3ad3_0_3"/>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607" name="Google Shape;607;gc5cb3c3ad3_0_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08" name="Google Shape;608;gc5cb3c3ad3_0_3"/>
          <p:cNvSpPr txBox="1"/>
          <p:nvPr/>
        </p:nvSpPr>
        <p:spPr>
          <a:xfrm>
            <a:off x="381975" y="6333125"/>
            <a:ext cx="19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 Duclos-Cavalcanti</a:t>
            </a:r>
            <a:endParaRPr/>
          </a:p>
        </p:txBody>
      </p:sp>
      <p:sp>
        <p:nvSpPr>
          <p:cNvPr id="609" name="Google Shape;609;gc5cb3c3ad3_0_3"/>
          <p:cNvSpPr txBox="1"/>
          <p:nvPr/>
        </p:nvSpPr>
        <p:spPr>
          <a:xfrm>
            <a:off x="436300" y="1641175"/>
            <a:ext cx="3015900" cy="2370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GB" sz="1600"/>
              <a:t>Different Models:</a:t>
            </a:r>
            <a:endParaRPr sz="1600"/>
          </a:p>
          <a:p>
            <a:pPr indent="-330200" lvl="1" marL="1371600" rtl="0" algn="l">
              <a:spcBef>
                <a:spcPts val="0"/>
              </a:spcBef>
              <a:spcAft>
                <a:spcPts val="0"/>
              </a:spcAft>
              <a:buSzPts val="1600"/>
              <a:buChar char="➢"/>
            </a:pPr>
            <a:r>
              <a:rPr lang="en-GB" sz="1600"/>
              <a:t>MNIST</a:t>
            </a:r>
            <a:endParaRPr sz="1600"/>
          </a:p>
          <a:p>
            <a:pPr indent="-330200" lvl="1" marL="1371600" rtl="0" algn="l">
              <a:spcBef>
                <a:spcPts val="0"/>
              </a:spcBef>
              <a:spcAft>
                <a:spcPts val="0"/>
              </a:spcAft>
              <a:buSzPts val="1600"/>
              <a:buChar char="➢"/>
            </a:pPr>
            <a:r>
              <a:rPr lang="en-GB" sz="1600"/>
              <a:t>MNIST Layers</a:t>
            </a:r>
            <a:endParaRPr sz="1600"/>
          </a:p>
          <a:p>
            <a:pPr indent="-330200" lvl="1" marL="1371600" rtl="0" algn="l">
              <a:spcBef>
                <a:spcPts val="0"/>
              </a:spcBef>
              <a:spcAft>
                <a:spcPts val="0"/>
              </a:spcAft>
              <a:buSzPts val="1600"/>
              <a:buChar char="➢"/>
            </a:pPr>
            <a:r>
              <a:rPr lang="en-GB" sz="1600"/>
              <a:t>Mobilenet</a:t>
            </a:r>
            <a:endParaRPr sz="1600"/>
          </a:p>
          <a:p>
            <a:pPr indent="-330200" lvl="1" marL="1371600" rtl="0" algn="l">
              <a:spcBef>
                <a:spcPts val="0"/>
              </a:spcBef>
              <a:spcAft>
                <a:spcPts val="0"/>
              </a:spcAft>
              <a:buSzPts val="1600"/>
              <a:buChar char="➢"/>
            </a:pPr>
            <a:r>
              <a:rPr lang="en-GB" sz="1600"/>
              <a:t>Mapped Mobilenet</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GB" sz="1600"/>
              <a:t>Data Size - Complexity</a:t>
            </a:r>
            <a:endParaRPr sz="1600"/>
          </a:p>
          <a:p>
            <a:pPr indent="0" lvl="0" marL="0" rtl="0" algn="l">
              <a:spcBef>
                <a:spcPts val="0"/>
              </a:spcBef>
              <a:spcAft>
                <a:spcPts val="0"/>
              </a:spcAft>
              <a:buNone/>
            </a:pPr>
            <a:r>
              <a:t/>
            </a:r>
            <a:endParaRPr/>
          </a:p>
        </p:txBody>
      </p:sp>
      <p:sp>
        <p:nvSpPr>
          <p:cNvPr id="610" name="Google Shape;610;gc5cb3c3ad3_0_3"/>
          <p:cNvSpPr/>
          <p:nvPr/>
        </p:nvSpPr>
        <p:spPr>
          <a:xfrm>
            <a:off x="3604575" y="1456400"/>
            <a:ext cx="1680600" cy="2047800"/>
          </a:xfrm>
          <a:prstGeom prst="flowChartAlternate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c5cb3c3ad3_0_3"/>
          <p:cNvSpPr/>
          <p:nvPr/>
        </p:nvSpPr>
        <p:spPr>
          <a:xfrm>
            <a:off x="7836975" y="1744525"/>
            <a:ext cx="1342200" cy="25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input</a:t>
            </a:r>
            <a:endParaRPr/>
          </a:p>
        </p:txBody>
      </p:sp>
      <p:sp>
        <p:nvSpPr>
          <p:cNvPr id="612" name="Google Shape;612;gc5cb3c3ad3_0_3"/>
          <p:cNvSpPr/>
          <p:nvPr/>
        </p:nvSpPr>
        <p:spPr>
          <a:xfrm>
            <a:off x="7836975" y="2219125"/>
            <a:ext cx="1342200" cy="2586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Conv2D</a:t>
            </a:r>
            <a:endParaRPr/>
          </a:p>
        </p:txBody>
      </p:sp>
      <p:sp>
        <p:nvSpPr>
          <p:cNvPr id="613" name="Google Shape;613;gc5cb3c3ad3_0_3"/>
          <p:cNvSpPr/>
          <p:nvPr/>
        </p:nvSpPr>
        <p:spPr>
          <a:xfrm>
            <a:off x="7779525" y="2662738"/>
            <a:ext cx="1457100" cy="3681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Depthwise</a:t>
            </a:r>
            <a:endParaRPr/>
          </a:p>
          <a:p>
            <a:pPr indent="0" lvl="0" marL="0" rtl="0" algn="ctr">
              <a:spcBef>
                <a:spcPts val="0"/>
              </a:spcBef>
              <a:spcAft>
                <a:spcPts val="0"/>
              </a:spcAft>
              <a:buNone/>
            </a:pPr>
            <a:r>
              <a:rPr lang="en-GB"/>
              <a:t>Conv2D</a:t>
            </a:r>
            <a:endParaRPr/>
          </a:p>
        </p:txBody>
      </p:sp>
      <p:sp>
        <p:nvSpPr>
          <p:cNvPr id="614" name="Google Shape;614;gc5cb3c3ad3_0_3"/>
          <p:cNvSpPr/>
          <p:nvPr/>
        </p:nvSpPr>
        <p:spPr>
          <a:xfrm>
            <a:off x="7836975" y="3720300"/>
            <a:ext cx="1342200" cy="368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AveragePool2D</a:t>
            </a:r>
            <a:endParaRPr/>
          </a:p>
        </p:txBody>
      </p:sp>
      <p:sp>
        <p:nvSpPr>
          <p:cNvPr id="615" name="Google Shape;615;gc5cb3c3ad3_0_3"/>
          <p:cNvSpPr/>
          <p:nvPr/>
        </p:nvSpPr>
        <p:spPr>
          <a:xfrm>
            <a:off x="7836975" y="4655525"/>
            <a:ext cx="1342200" cy="2586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Softmax</a:t>
            </a:r>
            <a:endParaRPr/>
          </a:p>
        </p:txBody>
      </p:sp>
      <p:sp>
        <p:nvSpPr>
          <p:cNvPr id="616" name="Google Shape;616;gc5cb3c3ad3_0_3"/>
          <p:cNvSpPr/>
          <p:nvPr/>
        </p:nvSpPr>
        <p:spPr>
          <a:xfrm>
            <a:off x="7836975" y="5098150"/>
            <a:ext cx="1342200" cy="25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output</a:t>
            </a:r>
            <a:endParaRPr/>
          </a:p>
        </p:txBody>
      </p:sp>
      <p:cxnSp>
        <p:nvCxnSpPr>
          <p:cNvPr id="617" name="Google Shape;617;gc5cb3c3ad3_0_3"/>
          <p:cNvCxnSpPr>
            <a:stCxn id="611" idx="2"/>
            <a:endCxn id="612" idx="0"/>
          </p:cNvCxnSpPr>
          <p:nvPr/>
        </p:nvCxnSpPr>
        <p:spPr>
          <a:xfrm>
            <a:off x="8508075" y="2003125"/>
            <a:ext cx="0" cy="216000"/>
          </a:xfrm>
          <a:prstGeom prst="straightConnector1">
            <a:avLst/>
          </a:prstGeom>
          <a:noFill/>
          <a:ln cap="flat" cmpd="sng" w="9525">
            <a:solidFill>
              <a:schemeClr val="dk2"/>
            </a:solidFill>
            <a:prstDash val="solid"/>
            <a:round/>
            <a:headEnd len="med" w="med" type="none"/>
            <a:tailEnd len="med" w="med" type="triangle"/>
          </a:ln>
        </p:spPr>
      </p:cxnSp>
      <p:cxnSp>
        <p:nvCxnSpPr>
          <p:cNvPr id="618" name="Google Shape;618;gc5cb3c3ad3_0_3"/>
          <p:cNvCxnSpPr>
            <a:endCxn id="613" idx="0"/>
          </p:cNvCxnSpPr>
          <p:nvPr/>
        </p:nvCxnSpPr>
        <p:spPr>
          <a:xfrm>
            <a:off x="8508075" y="2446738"/>
            <a:ext cx="0" cy="216000"/>
          </a:xfrm>
          <a:prstGeom prst="straightConnector1">
            <a:avLst/>
          </a:prstGeom>
          <a:noFill/>
          <a:ln cap="flat" cmpd="sng" w="9525">
            <a:solidFill>
              <a:schemeClr val="dk2"/>
            </a:solidFill>
            <a:prstDash val="solid"/>
            <a:round/>
            <a:headEnd len="med" w="med" type="none"/>
            <a:tailEnd len="med" w="med" type="triangle"/>
          </a:ln>
        </p:spPr>
      </p:cxnSp>
      <p:cxnSp>
        <p:nvCxnSpPr>
          <p:cNvPr id="619" name="Google Shape;619;gc5cb3c3ad3_0_3"/>
          <p:cNvCxnSpPr>
            <a:stCxn id="613" idx="2"/>
            <a:endCxn id="620" idx="0"/>
          </p:cNvCxnSpPr>
          <p:nvPr/>
        </p:nvCxnSpPr>
        <p:spPr>
          <a:xfrm>
            <a:off x="8508075" y="3030838"/>
            <a:ext cx="0" cy="137400"/>
          </a:xfrm>
          <a:prstGeom prst="straightConnector1">
            <a:avLst/>
          </a:prstGeom>
          <a:noFill/>
          <a:ln cap="flat" cmpd="sng" w="9525">
            <a:solidFill>
              <a:schemeClr val="dk2"/>
            </a:solidFill>
            <a:prstDash val="solid"/>
            <a:round/>
            <a:headEnd len="med" w="med" type="none"/>
            <a:tailEnd len="med" w="med" type="triangle"/>
          </a:ln>
        </p:spPr>
      </p:cxnSp>
      <p:cxnSp>
        <p:nvCxnSpPr>
          <p:cNvPr id="621" name="Google Shape;621;gc5cb3c3ad3_0_3"/>
          <p:cNvCxnSpPr>
            <a:stCxn id="620" idx="2"/>
            <a:endCxn id="614" idx="0"/>
          </p:cNvCxnSpPr>
          <p:nvPr/>
        </p:nvCxnSpPr>
        <p:spPr>
          <a:xfrm>
            <a:off x="8508075" y="3426900"/>
            <a:ext cx="0" cy="293400"/>
          </a:xfrm>
          <a:prstGeom prst="straightConnector1">
            <a:avLst/>
          </a:prstGeom>
          <a:noFill/>
          <a:ln cap="flat" cmpd="sng" w="9525">
            <a:solidFill>
              <a:schemeClr val="dk2"/>
            </a:solidFill>
            <a:prstDash val="solid"/>
            <a:round/>
            <a:headEnd len="med" w="med" type="none"/>
            <a:tailEnd len="med" w="med" type="triangle"/>
          </a:ln>
        </p:spPr>
      </p:cxnSp>
      <p:cxnSp>
        <p:nvCxnSpPr>
          <p:cNvPr id="622" name="Google Shape;622;gc5cb3c3ad3_0_3"/>
          <p:cNvCxnSpPr>
            <a:stCxn id="615" idx="2"/>
            <a:endCxn id="616" idx="0"/>
          </p:cNvCxnSpPr>
          <p:nvPr/>
        </p:nvCxnSpPr>
        <p:spPr>
          <a:xfrm>
            <a:off x="8508075" y="4914125"/>
            <a:ext cx="0" cy="183900"/>
          </a:xfrm>
          <a:prstGeom prst="straightConnector1">
            <a:avLst/>
          </a:prstGeom>
          <a:noFill/>
          <a:ln cap="flat" cmpd="sng" w="9525">
            <a:solidFill>
              <a:schemeClr val="dk2"/>
            </a:solidFill>
            <a:prstDash val="solid"/>
            <a:round/>
            <a:headEnd len="med" w="med" type="none"/>
            <a:tailEnd len="med" w="med" type="triangle"/>
          </a:ln>
        </p:spPr>
      </p:cxnSp>
      <p:sp>
        <p:nvSpPr>
          <p:cNvPr id="623" name="Google Shape;623;gc5cb3c3ad3_0_3"/>
          <p:cNvSpPr txBox="1"/>
          <p:nvPr/>
        </p:nvSpPr>
        <p:spPr>
          <a:xfrm>
            <a:off x="8101725" y="3032113"/>
            <a:ext cx="81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a:t>
            </a:r>
            <a:endParaRPr/>
          </a:p>
        </p:txBody>
      </p:sp>
      <p:sp>
        <p:nvSpPr>
          <p:cNvPr id="624" name="Google Shape;624;gc5cb3c3ad3_0_3"/>
          <p:cNvSpPr/>
          <p:nvPr/>
        </p:nvSpPr>
        <p:spPr>
          <a:xfrm>
            <a:off x="7836975" y="4242663"/>
            <a:ext cx="1342200" cy="2586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Conv2D</a:t>
            </a:r>
            <a:endParaRPr/>
          </a:p>
        </p:txBody>
      </p:sp>
      <p:cxnSp>
        <p:nvCxnSpPr>
          <p:cNvPr id="625" name="Google Shape;625;gc5cb3c3ad3_0_3"/>
          <p:cNvCxnSpPr/>
          <p:nvPr/>
        </p:nvCxnSpPr>
        <p:spPr>
          <a:xfrm>
            <a:off x="8508075" y="4456925"/>
            <a:ext cx="0" cy="183900"/>
          </a:xfrm>
          <a:prstGeom prst="straightConnector1">
            <a:avLst/>
          </a:prstGeom>
          <a:noFill/>
          <a:ln cap="flat" cmpd="sng" w="9525">
            <a:solidFill>
              <a:schemeClr val="dk2"/>
            </a:solidFill>
            <a:prstDash val="solid"/>
            <a:round/>
            <a:headEnd len="med" w="med" type="none"/>
            <a:tailEnd len="med" w="med" type="triangle"/>
          </a:ln>
        </p:spPr>
      </p:cxnSp>
      <p:cxnSp>
        <p:nvCxnSpPr>
          <p:cNvPr id="626" name="Google Shape;626;gc5cb3c3ad3_0_3"/>
          <p:cNvCxnSpPr/>
          <p:nvPr/>
        </p:nvCxnSpPr>
        <p:spPr>
          <a:xfrm>
            <a:off x="8508075" y="4075925"/>
            <a:ext cx="0" cy="183900"/>
          </a:xfrm>
          <a:prstGeom prst="straightConnector1">
            <a:avLst/>
          </a:prstGeom>
          <a:noFill/>
          <a:ln cap="flat" cmpd="sng" w="9525">
            <a:solidFill>
              <a:schemeClr val="dk2"/>
            </a:solidFill>
            <a:prstDash val="solid"/>
            <a:round/>
            <a:headEnd len="med" w="med" type="none"/>
            <a:tailEnd len="med" w="med" type="triangle"/>
          </a:ln>
        </p:spPr>
      </p:cxnSp>
      <p:sp>
        <p:nvSpPr>
          <p:cNvPr id="627" name="Google Shape;627;gc5cb3c3ad3_0_3"/>
          <p:cNvSpPr txBox="1"/>
          <p:nvPr/>
        </p:nvSpPr>
        <p:spPr>
          <a:xfrm>
            <a:off x="7978588" y="5923750"/>
            <a:ext cx="9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Mobilenet</a:t>
            </a:r>
            <a:endParaRPr/>
          </a:p>
        </p:txBody>
      </p:sp>
      <p:sp>
        <p:nvSpPr>
          <p:cNvPr id="628" name="Google Shape;628;gc5cb3c3ad3_0_3"/>
          <p:cNvSpPr/>
          <p:nvPr/>
        </p:nvSpPr>
        <p:spPr>
          <a:xfrm>
            <a:off x="3798375" y="1820725"/>
            <a:ext cx="1342200" cy="25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input</a:t>
            </a:r>
            <a:endParaRPr/>
          </a:p>
        </p:txBody>
      </p:sp>
      <p:sp>
        <p:nvSpPr>
          <p:cNvPr id="629" name="Google Shape;629;gc5cb3c3ad3_0_3"/>
          <p:cNvSpPr/>
          <p:nvPr/>
        </p:nvSpPr>
        <p:spPr>
          <a:xfrm>
            <a:off x="3798375" y="2295325"/>
            <a:ext cx="1342200" cy="2586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Conv2D</a:t>
            </a:r>
            <a:endParaRPr/>
          </a:p>
        </p:txBody>
      </p:sp>
      <p:cxnSp>
        <p:nvCxnSpPr>
          <p:cNvPr id="630" name="Google Shape;630;gc5cb3c3ad3_0_3"/>
          <p:cNvCxnSpPr>
            <a:stCxn id="628" idx="2"/>
            <a:endCxn id="629" idx="0"/>
          </p:cNvCxnSpPr>
          <p:nvPr/>
        </p:nvCxnSpPr>
        <p:spPr>
          <a:xfrm>
            <a:off x="4469475" y="2079325"/>
            <a:ext cx="0" cy="216000"/>
          </a:xfrm>
          <a:prstGeom prst="straightConnector1">
            <a:avLst/>
          </a:prstGeom>
          <a:noFill/>
          <a:ln cap="flat" cmpd="sng" w="9525">
            <a:solidFill>
              <a:schemeClr val="dk2"/>
            </a:solidFill>
            <a:prstDash val="solid"/>
            <a:round/>
            <a:headEnd len="med" w="med" type="none"/>
            <a:tailEnd len="med" w="med" type="triangle"/>
          </a:ln>
        </p:spPr>
      </p:cxnSp>
      <p:cxnSp>
        <p:nvCxnSpPr>
          <p:cNvPr id="631" name="Google Shape;631;gc5cb3c3ad3_0_3"/>
          <p:cNvCxnSpPr/>
          <p:nvPr/>
        </p:nvCxnSpPr>
        <p:spPr>
          <a:xfrm>
            <a:off x="4469475" y="2553925"/>
            <a:ext cx="0" cy="216000"/>
          </a:xfrm>
          <a:prstGeom prst="straightConnector1">
            <a:avLst/>
          </a:prstGeom>
          <a:noFill/>
          <a:ln cap="flat" cmpd="sng" w="9525">
            <a:solidFill>
              <a:schemeClr val="dk2"/>
            </a:solidFill>
            <a:prstDash val="solid"/>
            <a:round/>
            <a:headEnd len="med" w="med" type="none"/>
            <a:tailEnd len="med" w="med" type="triangle"/>
          </a:ln>
        </p:spPr>
      </p:cxnSp>
      <p:sp>
        <p:nvSpPr>
          <p:cNvPr id="632" name="Google Shape;632;gc5cb3c3ad3_0_3"/>
          <p:cNvSpPr/>
          <p:nvPr/>
        </p:nvSpPr>
        <p:spPr>
          <a:xfrm>
            <a:off x="3798375" y="2735950"/>
            <a:ext cx="1342200" cy="25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Output</a:t>
            </a:r>
            <a:endParaRPr/>
          </a:p>
        </p:txBody>
      </p:sp>
      <p:sp>
        <p:nvSpPr>
          <p:cNvPr id="633" name="Google Shape;633;gc5cb3c3ad3_0_3"/>
          <p:cNvSpPr txBox="1"/>
          <p:nvPr/>
        </p:nvSpPr>
        <p:spPr>
          <a:xfrm>
            <a:off x="3798375" y="5923750"/>
            <a:ext cx="160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Conv2D Layer</a:t>
            </a:r>
            <a:endParaRPr/>
          </a:p>
        </p:txBody>
      </p:sp>
      <p:sp>
        <p:nvSpPr>
          <p:cNvPr id="634" name="Google Shape;634;gc5cb3c3ad3_0_3"/>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Implementation - Test Parameters</a:t>
            </a:r>
            <a:endParaRPr sz="3900">
              <a:latin typeface="Calibri"/>
              <a:ea typeface="Calibri"/>
              <a:cs typeface="Calibri"/>
              <a:sym typeface="Calibri"/>
            </a:endParaRPr>
          </a:p>
        </p:txBody>
      </p:sp>
      <p:sp>
        <p:nvSpPr>
          <p:cNvPr id="635" name="Google Shape;635;gc5cb3c3ad3_0_3"/>
          <p:cNvSpPr/>
          <p:nvPr/>
        </p:nvSpPr>
        <p:spPr>
          <a:xfrm>
            <a:off x="5641275" y="1407300"/>
            <a:ext cx="1729800" cy="4381800"/>
          </a:xfrm>
          <a:prstGeom prst="flowChartAlternate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gc5cb3c3ad3_0_3"/>
          <p:cNvSpPr/>
          <p:nvPr/>
        </p:nvSpPr>
        <p:spPr>
          <a:xfrm>
            <a:off x="5825575" y="1623300"/>
            <a:ext cx="1342200" cy="25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input</a:t>
            </a:r>
            <a:endParaRPr/>
          </a:p>
        </p:txBody>
      </p:sp>
      <p:sp>
        <p:nvSpPr>
          <p:cNvPr id="637" name="Google Shape;637;gc5cb3c3ad3_0_3"/>
          <p:cNvSpPr/>
          <p:nvPr/>
        </p:nvSpPr>
        <p:spPr>
          <a:xfrm>
            <a:off x="5825575" y="2097900"/>
            <a:ext cx="1342200" cy="2586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Conv2D</a:t>
            </a:r>
            <a:endParaRPr/>
          </a:p>
        </p:txBody>
      </p:sp>
      <p:sp>
        <p:nvSpPr>
          <p:cNvPr id="638" name="Google Shape;638;gc5cb3c3ad3_0_3"/>
          <p:cNvSpPr/>
          <p:nvPr/>
        </p:nvSpPr>
        <p:spPr>
          <a:xfrm>
            <a:off x="5825575" y="2572500"/>
            <a:ext cx="1342200" cy="2586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MaxPool2D</a:t>
            </a:r>
            <a:endParaRPr/>
          </a:p>
        </p:txBody>
      </p:sp>
      <p:sp>
        <p:nvSpPr>
          <p:cNvPr id="639" name="Google Shape;639;gc5cb3c3ad3_0_3"/>
          <p:cNvSpPr/>
          <p:nvPr/>
        </p:nvSpPr>
        <p:spPr>
          <a:xfrm>
            <a:off x="5825575" y="3047100"/>
            <a:ext cx="1342200" cy="2586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Reshape</a:t>
            </a:r>
            <a:endParaRPr/>
          </a:p>
        </p:txBody>
      </p:sp>
      <p:sp>
        <p:nvSpPr>
          <p:cNvPr id="640" name="Google Shape;640;gc5cb3c3ad3_0_3"/>
          <p:cNvSpPr/>
          <p:nvPr/>
        </p:nvSpPr>
        <p:spPr>
          <a:xfrm>
            <a:off x="5825575" y="4036525"/>
            <a:ext cx="1342200" cy="5250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FullyConnected</a:t>
            </a:r>
            <a:endParaRPr/>
          </a:p>
          <a:p>
            <a:pPr indent="0" lvl="0" marL="0" rtl="0" algn="ctr">
              <a:spcBef>
                <a:spcPts val="0"/>
              </a:spcBef>
              <a:spcAft>
                <a:spcPts val="0"/>
              </a:spcAft>
              <a:buNone/>
            </a:pPr>
            <a:r>
              <a:rPr lang="en-GB"/>
              <a:t>Relu</a:t>
            </a:r>
            <a:endParaRPr/>
          </a:p>
        </p:txBody>
      </p:sp>
      <p:sp>
        <p:nvSpPr>
          <p:cNvPr id="641" name="Google Shape;641;gc5cb3c3ad3_0_3"/>
          <p:cNvSpPr/>
          <p:nvPr/>
        </p:nvSpPr>
        <p:spPr>
          <a:xfrm>
            <a:off x="5814400" y="4798275"/>
            <a:ext cx="1342200" cy="2586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Softmax</a:t>
            </a:r>
            <a:endParaRPr/>
          </a:p>
        </p:txBody>
      </p:sp>
      <p:sp>
        <p:nvSpPr>
          <p:cNvPr id="642" name="Google Shape;642;gc5cb3c3ad3_0_3"/>
          <p:cNvSpPr/>
          <p:nvPr/>
        </p:nvSpPr>
        <p:spPr>
          <a:xfrm>
            <a:off x="5814400" y="5258025"/>
            <a:ext cx="1342200" cy="25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output</a:t>
            </a:r>
            <a:endParaRPr/>
          </a:p>
        </p:txBody>
      </p:sp>
      <p:cxnSp>
        <p:nvCxnSpPr>
          <p:cNvPr id="643" name="Google Shape;643;gc5cb3c3ad3_0_3"/>
          <p:cNvCxnSpPr>
            <a:stCxn id="636" idx="2"/>
            <a:endCxn id="637" idx="0"/>
          </p:cNvCxnSpPr>
          <p:nvPr/>
        </p:nvCxnSpPr>
        <p:spPr>
          <a:xfrm>
            <a:off x="6496675" y="1881900"/>
            <a:ext cx="0" cy="216000"/>
          </a:xfrm>
          <a:prstGeom prst="straightConnector1">
            <a:avLst/>
          </a:prstGeom>
          <a:noFill/>
          <a:ln cap="flat" cmpd="sng" w="9525">
            <a:solidFill>
              <a:schemeClr val="dk2"/>
            </a:solidFill>
            <a:prstDash val="solid"/>
            <a:round/>
            <a:headEnd len="med" w="med" type="none"/>
            <a:tailEnd len="med" w="med" type="triangle"/>
          </a:ln>
        </p:spPr>
      </p:cxnSp>
      <p:cxnSp>
        <p:nvCxnSpPr>
          <p:cNvPr id="644" name="Google Shape;644;gc5cb3c3ad3_0_3"/>
          <p:cNvCxnSpPr>
            <a:endCxn id="638" idx="0"/>
          </p:cNvCxnSpPr>
          <p:nvPr/>
        </p:nvCxnSpPr>
        <p:spPr>
          <a:xfrm>
            <a:off x="6496675" y="2356500"/>
            <a:ext cx="0" cy="216000"/>
          </a:xfrm>
          <a:prstGeom prst="straightConnector1">
            <a:avLst/>
          </a:prstGeom>
          <a:noFill/>
          <a:ln cap="flat" cmpd="sng" w="9525">
            <a:solidFill>
              <a:schemeClr val="dk2"/>
            </a:solidFill>
            <a:prstDash val="solid"/>
            <a:round/>
            <a:headEnd len="med" w="med" type="none"/>
            <a:tailEnd len="med" w="med" type="triangle"/>
          </a:ln>
        </p:spPr>
      </p:cxnSp>
      <p:cxnSp>
        <p:nvCxnSpPr>
          <p:cNvPr id="645" name="Google Shape;645;gc5cb3c3ad3_0_3"/>
          <p:cNvCxnSpPr>
            <a:stCxn id="638" idx="2"/>
            <a:endCxn id="639" idx="0"/>
          </p:cNvCxnSpPr>
          <p:nvPr/>
        </p:nvCxnSpPr>
        <p:spPr>
          <a:xfrm>
            <a:off x="6496675" y="2831100"/>
            <a:ext cx="0" cy="216000"/>
          </a:xfrm>
          <a:prstGeom prst="straightConnector1">
            <a:avLst/>
          </a:prstGeom>
          <a:noFill/>
          <a:ln cap="flat" cmpd="sng" w="9525">
            <a:solidFill>
              <a:schemeClr val="dk2"/>
            </a:solidFill>
            <a:prstDash val="solid"/>
            <a:round/>
            <a:headEnd len="med" w="med" type="none"/>
            <a:tailEnd len="med" w="med" type="triangle"/>
          </a:ln>
        </p:spPr>
      </p:cxnSp>
      <p:cxnSp>
        <p:nvCxnSpPr>
          <p:cNvPr id="646" name="Google Shape;646;gc5cb3c3ad3_0_3"/>
          <p:cNvCxnSpPr>
            <a:stCxn id="640" idx="2"/>
            <a:endCxn id="641" idx="0"/>
          </p:cNvCxnSpPr>
          <p:nvPr/>
        </p:nvCxnSpPr>
        <p:spPr>
          <a:xfrm flipH="1">
            <a:off x="6485575" y="4561525"/>
            <a:ext cx="11100" cy="236700"/>
          </a:xfrm>
          <a:prstGeom prst="straightConnector1">
            <a:avLst/>
          </a:prstGeom>
          <a:noFill/>
          <a:ln cap="flat" cmpd="sng" w="9525">
            <a:solidFill>
              <a:schemeClr val="dk2"/>
            </a:solidFill>
            <a:prstDash val="solid"/>
            <a:round/>
            <a:headEnd len="med" w="med" type="none"/>
            <a:tailEnd len="med" w="med" type="triangle"/>
          </a:ln>
        </p:spPr>
      </p:cxnSp>
      <p:cxnSp>
        <p:nvCxnSpPr>
          <p:cNvPr id="647" name="Google Shape;647;gc5cb3c3ad3_0_3"/>
          <p:cNvCxnSpPr>
            <a:stCxn id="641" idx="2"/>
            <a:endCxn id="642" idx="0"/>
          </p:cNvCxnSpPr>
          <p:nvPr/>
        </p:nvCxnSpPr>
        <p:spPr>
          <a:xfrm>
            <a:off x="6485500" y="5056875"/>
            <a:ext cx="0" cy="201300"/>
          </a:xfrm>
          <a:prstGeom prst="straightConnector1">
            <a:avLst/>
          </a:prstGeom>
          <a:noFill/>
          <a:ln cap="flat" cmpd="sng" w="9525">
            <a:solidFill>
              <a:schemeClr val="dk2"/>
            </a:solidFill>
            <a:prstDash val="solid"/>
            <a:round/>
            <a:headEnd len="med" w="med" type="none"/>
            <a:tailEnd len="med" w="med" type="triangle"/>
          </a:ln>
        </p:spPr>
      </p:cxnSp>
      <p:sp>
        <p:nvSpPr>
          <p:cNvPr id="648" name="Google Shape;648;gc5cb3c3ad3_0_3"/>
          <p:cNvSpPr txBox="1"/>
          <p:nvPr/>
        </p:nvSpPr>
        <p:spPr>
          <a:xfrm>
            <a:off x="5663525" y="5923750"/>
            <a:ext cx="16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MNIST Model</a:t>
            </a:r>
            <a:endParaRPr/>
          </a:p>
        </p:txBody>
      </p:sp>
      <p:sp>
        <p:nvSpPr>
          <p:cNvPr id="649" name="Google Shape;649;gc5cb3c3ad3_0_3"/>
          <p:cNvSpPr/>
          <p:nvPr/>
        </p:nvSpPr>
        <p:spPr>
          <a:xfrm>
            <a:off x="5835075" y="3420863"/>
            <a:ext cx="1342200" cy="3789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FullyConnected</a:t>
            </a:r>
            <a:endParaRPr/>
          </a:p>
        </p:txBody>
      </p:sp>
      <p:cxnSp>
        <p:nvCxnSpPr>
          <p:cNvPr id="650" name="Google Shape;650;gc5cb3c3ad3_0_3"/>
          <p:cNvCxnSpPr/>
          <p:nvPr/>
        </p:nvCxnSpPr>
        <p:spPr>
          <a:xfrm>
            <a:off x="6496675" y="3288300"/>
            <a:ext cx="0" cy="216000"/>
          </a:xfrm>
          <a:prstGeom prst="straightConnector1">
            <a:avLst/>
          </a:prstGeom>
          <a:noFill/>
          <a:ln cap="flat" cmpd="sng" w="9525">
            <a:solidFill>
              <a:schemeClr val="dk2"/>
            </a:solidFill>
            <a:prstDash val="solid"/>
            <a:round/>
            <a:headEnd len="med" w="med" type="none"/>
            <a:tailEnd len="med" w="med" type="triangle"/>
          </a:ln>
        </p:spPr>
      </p:cxnSp>
      <p:cxnSp>
        <p:nvCxnSpPr>
          <p:cNvPr id="651" name="Google Shape;651;gc5cb3c3ad3_0_3"/>
          <p:cNvCxnSpPr>
            <a:stCxn id="649" idx="2"/>
          </p:cNvCxnSpPr>
          <p:nvPr/>
        </p:nvCxnSpPr>
        <p:spPr>
          <a:xfrm flipH="1">
            <a:off x="6496575" y="3799763"/>
            <a:ext cx="9600" cy="237900"/>
          </a:xfrm>
          <a:prstGeom prst="straightConnector1">
            <a:avLst/>
          </a:prstGeom>
          <a:noFill/>
          <a:ln cap="flat" cmpd="sng" w="9525">
            <a:solidFill>
              <a:schemeClr val="dk2"/>
            </a:solidFill>
            <a:prstDash val="solid"/>
            <a:round/>
            <a:headEnd len="med" w="med" type="none"/>
            <a:tailEnd len="med" w="med" type="triangle"/>
          </a:ln>
        </p:spPr>
      </p:cxnSp>
      <p:sp>
        <p:nvSpPr>
          <p:cNvPr id="652" name="Google Shape;652;gc5cb3c3ad3_0_3"/>
          <p:cNvSpPr/>
          <p:nvPr/>
        </p:nvSpPr>
        <p:spPr>
          <a:xfrm>
            <a:off x="9548175" y="1456400"/>
            <a:ext cx="1680600" cy="4236000"/>
          </a:xfrm>
          <a:prstGeom prst="flowChartAlternateProcess">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c5cb3c3ad3_0_3"/>
          <p:cNvSpPr/>
          <p:nvPr/>
        </p:nvSpPr>
        <p:spPr>
          <a:xfrm>
            <a:off x="9741975" y="1744525"/>
            <a:ext cx="1342200" cy="25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input</a:t>
            </a:r>
            <a:endParaRPr/>
          </a:p>
        </p:txBody>
      </p:sp>
      <p:sp>
        <p:nvSpPr>
          <p:cNvPr id="654" name="Google Shape;654;gc5cb3c3ad3_0_3"/>
          <p:cNvSpPr/>
          <p:nvPr/>
        </p:nvSpPr>
        <p:spPr>
          <a:xfrm>
            <a:off x="9741975" y="3720300"/>
            <a:ext cx="1342200" cy="3681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AveragePool2D</a:t>
            </a:r>
            <a:endParaRPr/>
          </a:p>
        </p:txBody>
      </p:sp>
      <p:sp>
        <p:nvSpPr>
          <p:cNvPr id="655" name="Google Shape;655;gc5cb3c3ad3_0_3"/>
          <p:cNvSpPr/>
          <p:nvPr/>
        </p:nvSpPr>
        <p:spPr>
          <a:xfrm>
            <a:off x="9741975" y="4655525"/>
            <a:ext cx="1342200" cy="2586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Softmax</a:t>
            </a:r>
            <a:endParaRPr/>
          </a:p>
        </p:txBody>
      </p:sp>
      <p:sp>
        <p:nvSpPr>
          <p:cNvPr id="656" name="Google Shape;656;gc5cb3c3ad3_0_3"/>
          <p:cNvSpPr/>
          <p:nvPr/>
        </p:nvSpPr>
        <p:spPr>
          <a:xfrm>
            <a:off x="9741975" y="5098150"/>
            <a:ext cx="1342200" cy="25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o</a:t>
            </a:r>
            <a:r>
              <a:rPr lang="en-GB"/>
              <a:t>utput</a:t>
            </a:r>
            <a:endParaRPr/>
          </a:p>
        </p:txBody>
      </p:sp>
      <p:cxnSp>
        <p:nvCxnSpPr>
          <p:cNvPr id="657" name="Google Shape;657;gc5cb3c3ad3_0_3"/>
          <p:cNvCxnSpPr>
            <a:stCxn id="653" idx="2"/>
            <a:endCxn id="658" idx="0"/>
          </p:cNvCxnSpPr>
          <p:nvPr/>
        </p:nvCxnSpPr>
        <p:spPr>
          <a:xfrm>
            <a:off x="10413075" y="2003125"/>
            <a:ext cx="0" cy="596100"/>
          </a:xfrm>
          <a:prstGeom prst="straightConnector1">
            <a:avLst/>
          </a:prstGeom>
          <a:noFill/>
          <a:ln cap="flat" cmpd="sng" w="9525">
            <a:solidFill>
              <a:schemeClr val="dk2"/>
            </a:solidFill>
            <a:prstDash val="solid"/>
            <a:round/>
            <a:headEnd len="med" w="med" type="none"/>
            <a:tailEnd len="med" w="med" type="triangle"/>
          </a:ln>
        </p:spPr>
      </p:cxnSp>
      <p:cxnSp>
        <p:nvCxnSpPr>
          <p:cNvPr id="659" name="Google Shape;659;gc5cb3c3ad3_0_3"/>
          <p:cNvCxnSpPr>
            <a:stCxn id="658" idx="2"/>
            <a:endCxn id="654" idx="0"/>
          </p:cNvCxnSpPr>
          <p:nvPr/>
        </p:nvCxnSpPr>
        <p:spPr>
          <a:xfrm>
            <a:off x="10413075" y="3124225"/>
            <a:ext cx="0" cy="596100"/>
          </a:xfrm>
          <a:prstGeom prst="straightConnector1">
            <a:avLst/>
          </a:prstGeom>
          <a:noFill/>
          <a:ln cap="flat" cmpd="sng" w="9525">
            <a:solidFill>
              <a:schemeClr val="dk2"/>
            </a:solidFill>
            <a:prstDash val="solid"/>
            <a:round/>
            <a:headEnd len="med" w="med" type="none"/>
            <a:tailEnd len="med" w="med" type="triangle"/>
          </a:ln>
        </p:spPr>
      </p:cxnSp>
      <p:cxnSp>
        <p:nvCxnSpPr>
          <p:cNvPr id="660" name="Google Shape;660;gc5cb3c3ad3_0_3"/>
          <p:cNvCxnSpPr>
            <a:stCxn id="655" idx="2"/>
            <a:endCxn id="656" idx="0"/>
          </p:cNvCxnSpPr>
          <p:nvPr/>
        </p:nvCxnSpPr>
        <p:spPr>
          <a:xfrm>
            <a:off x="10413075" y="4914125"/>
            <a:ext cx="0" cy="183900"/>
          </a:xfrm>
          <a:prstGeom prst="straightConnector1">
            <a:avLst/>
          </a:prstGeom>
          <a:noFill/>
          <a:ln cap="flat" cmpd="sng" w="9525">
            <a:solidFill>
              <a:schemeClr val="dk2"/>
            </a:solidFill>
            <a:prstDash val="solid"/>
            <a:round/>
            <a:headEnd len="med" w="med" type="none"/>
            <a:tailEnd len="med" w="med" type="triangle"/>
          </a:ln>
        </p:spPr>
      </p:cxnSp>
      <p:sp>
        <p:nvSpPr>
          <p:cNvPr id="661" name="Google Shape;661;gc5cb3c3ad3_0_3"/>
          <p:cNvSpPr/>
          <p:nvPr/>
        </p:nvSpPr>
        <p:spPr>
          <a:xfrm>
            <a:off x="9741975" y="4242663"/>
            <a:ext cx="1342200" cy="2586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Conv2D</a:t>
            </a:r>
            <a:endParaRPr/>
          </a:p>
        </p:txBody>
      </p:sp>
      <p:cxnSp>
        <p:nvCxnSpPr>
          <p:cNvPr id="662" name="Google Shape;662;gc5cb3c3ad3_0_3"/>
          <p:cNvCxnSpPr/>
          <p:nvPr/>
        </p:nvCxnSpPr>
        <p:spPr>
          <a:xfrm>
            <a:off x="10413075" y="4456925"/>
            <a:ext cx="0" cy="183900"/>
          </a:xfrm>
          <a:prstGeom prst="straightConnector1">
            <a:avLst/>
          </a:prstGeom>
          <a:noFill/>
          <a:ln cap="flat" cmpd="sng" w="9525">
            <a:solidFill>
              <a:schemeClr val="dk2"/>
            </a:solidFill>
            <a:prstDash val="solid"/>
            <a:round/>
            <a:headEnd len="med" w="med" type="none"/>
            <a:tailEnd len="med" w="med" type="triangle"/>
          </a:ln>
        </p:spPr>
      </p:cxnSp>
      <p:cxnSp>
        <p:nvCxnSpPr>
          <p:cNvPr id="663" name="Google Shape;663;gc5cb3c3ad3_0_3"/>
          <p:cNvCxnSpPr/>
          <p:nvPr/>
        </p:nvCxnSpPr>
        <p:spPr>
          <a:xfrm>
            <a:off x="10413075" y="4075925"/>
            <a:ext cx="0" cy="183900"/>
          </a:xfrm>
          <a:prstGeom prst="straightConnector1">
            <a:avLst/>
          </a:prstGeom>
          <a:noFill/>
          <a:ln cap="flat" cmpd="sng" w="9525">
            <a:solidFill>
              <a:schemeClr val="dk2"/>
            </a:solidFill>
            <a:prstDash val="solid"/>
            <a:round/>
            <a:headEnd len="med" w="med" type="none"/>
            <a:tailEnd len="med" w="med" type="triangle"/>
          </a:ln>
        </p:spPr>
      </p:cxnSp>
      <p:sp>
        <p:nvSpPr>
          <p:cNvPr id="664" name="Google Shape;664;gc5cb3c3ad3_0_3"/>
          <p:cNvSpPr txBox="1"/>
          <p:nvPr/>
        </p:nvSpPr>
        <p:spPr>
          <a:xfrm>
            <a:off x="9595875" y="5923750"/>
            <a:ext cx="16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Mapped </a:t>
            </a:r>
            <a:r>
              <a:rPr lang="en-GB"/>
              <a:t>Mobilenet</a:t>
            </a:r>
            <a:endParaRPr/>
          </a:p>
        </p:txBody>
      </p:sp>
      <p:sp>
        <p:nvSpPr>
          <p:cNvPr id="658" name="Google Shape;658;gc5cb3c3ad3_0_3"/>
          <p:cNvSpPr/>
          <p:nvPr/>
        </p:nvSpPr>
        <p:spPr>
          <a:xfrm>
            <a:off x="9741975" y="2599225"/>
            <a:ext cx="1342200" cy="525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Custom Edge Operation</a:t>
            </a:r>
            <a:endParaRPr>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descr="TUM – Technical University of Munich" id="670" name="Google Shape;670;gc35afd971c_8_54"/>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671" name="Google Shape;671;gc35afd971c_8_54"/>
          <p:cNvSpPr txBox="1"/>
          <p:nvPr/>
        </p:nvSpPr>
        <p:spPr>
          <a:xfrm>
            <a:off x="381975" y="6333125"/>
            <a:ext cx="19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 Duclos-Cavalcanti</a:t>
            </a:r>
            <a:endParaRPr/>
          </a:p>
        </p:txBody>
      </p:sp>
      <p:sp>
        <p:nvSpPr>
          <p:cNvPr id="672" name="Google Shape;672;gc35afd971c_8_54"/>
          <p:cNvSpPr txBox="1"/>
          <p:nvPr/>
        </p:nvSpPr>
        <p:spPr>
          <a:xfrm>
            <a:off x="222550" y="1346725"/>
            <a:ext cx="3015900" cy="2370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GB" sz="1600"/>
              <a:t>Different Models:</a:t>
            </a:r>
            <a:endParaRPr sz="1600"/>
          </a:p>
          <a:p>
            <a:pPr indent="-330200" lvl="1" marL="1371600" rtl="0" algn="l">
              <a:spcBef>
                <a:spcPts val="0"/>
              </a:spcBef>
              <a:spcAft>
                <a:spcPts val="0"/>
              </a:spcAft>
              <a:buSzPts val="1600"/>
              <a:buChar char="➢"/>
            </a:pPr>
            <a:r>
              <a:rPr lang="en-GB" sz="1600"/>
              <a:t>MNIST Layers</a:t>
            </a:r>
            <a:endParaRPr sz="1600"/>
          </a:p>
          <a:p>
            <a:pPr indent="-330200" lvl="1" marL="1371600" rtl="0" algn="l">
              <a:spcBef>
                <a:spcPts val="0"/>
              </a:spcBef>
              <a:spcAft>
                <a:spcPts val="0"/>
              </a:spcAft>
              <a:buSzPts val="1600"/>
              <a:buChar char="➢"/>
            </a:pPr>
            <a:r>
              <a:rPr lang="en-GB" sz="1600"/>
              <a:t>MNIST</a:t>
            </a:r>
            <a:endParaRPr sz="1600"/>
          </a:p>
          <a:p>
            <a:pPr indent="-330200" lvl="1" marL="1371600" rtl="0" algn="l">
              <a:spcBef>
                <a:spcPts val="0"/>
              </a:spcBef>
              <a:spcAft>
                <a:spcPts val="0"/>
              </a:spcAft>
              <a:buSzPts val="1600"/>
              <a:buChar char="➢"/>
            </a:pPr>
            <a:r>
              <a:rPr lang="en-GB" sz="1600"/>
              <a:t>Mobilenet</a:t>
            </a:r>
            <a:endParaRPr sz="1600"/>
          </a:p>
          <a:p>
            <a:pPr indent="-330200" lvl="1" marL="1371600" rtl="0" algn="l">
              <a:spcBef>
                <a:spcPts val="0"/>
              </a:spcBef>
              <a:spcAft>
                <a:spcPts val="0"/>
              </a:spcAft>
              <a:buSzPts val="1600"/>
              <a:buChar char="➢"/>
            </a:pPr>
            <a:r>
              <a:rPr lang="en-GB" sz="1600"/>
              <a:t>Mapped Mobilenet</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GB" sz="1600"/>
              <a:t>Data Size - Complexity</a:t>
            </a:r>
            <a:endParaRPr sz="1600"/>
          </a:p>
          <a:p>
            <a:pPr indent="0" lvl="0" marL="0" rtl="0" algn="l">
              <a:spcBef>
                <a:spcPts val="0"/>
              </a:spcBef>
              <a:spcAft>
                <a:spcPts val="0"/>
              </a:spcAft>
              <a:buNone/>
            </a:pPr>
            <a:r>
              <a:t/>
            </a:r>
            <a:endParaRPr/>
          </a:p>
        </p:txBody>
      </p:sp>
      <p:sp>
        <p:nvSpPr>
          <p:cNvPr id="673" name="Google Shape;673;gc35afd971c_8_54"/>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Implementation - Test Parameters</a:t>
            </a:r>
            <a:endParaRPr sz="3900">
              <a:latin typeface="Calibri"/>
              <a:ea typeface="Calibri"/>
              <a:cs typeface="Calibri"/>
              <a:sym typeface="Calibri"/>
            </a:endParaRPr>
          </a:p>
        </p:txBody>
      </p:sp>
      <p:pic>
        <p:nvPicPr>
          <p:cNvPr id="674" name="Google Shape;674;gc35afd971c_8_54"/>
          <p:cNvPicPr preferRelativeResize="0"/>
          <p:nvPr/>
        </p:nvPicPr>
        <p:blipFill rotWithShape="1">
          <a:blip r:embed="rId4">
            <a:alphaModFix/>
          </a:blip>
          <a:srcRect b="0" l="0" r="0" t="0"/>
          <a:stretch/>
        </p:blipFill>
        <p:spPr>
          <a:xfrm>
            <a:off x="3002525" y="1175725"/>
            <a:ext cx="8151736" cy="5090848"/>
          </a:xfrm>
          <a:prstGeom prst="rect">
            <a:avLst/>
          </a:prstGeom>
          <a:noFill/>
          <a:ln>
            <a:noFill/>
          </a:ln>
        </p:spPr>
      </p:pic>
      <p:sp>
        <p:nvSpPr>
          <p:cNvPr id="675" name="Google Shape;675;gc35afd971c_8_54"/>
          <p:cNvSpPr txBox="1"/>
          <p:nvPr/>
        </p:nvSpPr>
        <p:spPr>
          <a:xfrm>
            <a:off x="3388125" y="3228900"/>
            <a:ext cx="134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Conv2D Layer</a:t>
            </a:r>
            <a:endParaRPr/>
          </a:p>
        </p:txBody>
      </p:sp>
      <p:sp>
        <p:nvSpPr>
          <p:cNvPr id="676" name="Google Shape;676;gc35afd971c_8_54"/>
          <p:cNvSpPr txBox="1"/>
          <p:nvPr/>
        </p:nvSpPr>
        <p:spPr>
          <a:xfrm>
            <a:off x="5421300" y="6198175"/>
            <a:ext cx="134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MNIST</a:t>
            </a:r>
            <a:endParaRPr/>
          </a:p>
        </p:txBody>
      </p:sp>
      <p:sp>
        <p:nvSpPr>
          <p:cNvPr id="677" name="Google Shape;677;gc35afd971c_8_54"/>
          <p:cNvSpPr txBox="1"/>
          <p:nvPr/>
        </p:nvSpPr>
        <p:spPr>
          <a:xfrm>
            <a:off x="7465838" y="6198175"/>
            <a:ext cx="134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Mobilenet</a:t>
            </a:r>
            <a:endParaRPr/>
          </a:p>
        </p:txBody>
      </p:sp>
      <p:sp>
        <p:nvSpPr>
          <p:cNvPr id="678" name="Google Shape;678;gc35afd971c_8_54"/>
          <p:cNvSpPr txBox="1"/>
          <p:nvPr/>
        </p:nvSpPr>
        <p:spPr>
          <a:xfrm>
            <a:off x="9277250" y="6198175"/>
            <a:ext cx="174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Mobilenet Mapped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par>
                                <p:cTn fill="hold" nodeType="with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par>
                                <p:cTn fill="hold" nodeType="with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par>
                                <p:cTn fill="hold" nodeType="with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descr="TUM – Technical University of Munich" id="684" name="Google Shape;684;gc45cdbfa85_4_36"/>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685" name="Google Shape;685;gc45cdbfa85_4_36"/>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86" name="Google Shape;686;gc45cdbfa85_4_36"/>
          <p:cNvSpPr txBox="1"/>
          <p:nvPr/>
        </p:nvSpPr>
        <p:spPr>
          <a:xfrm>
            <a:off x="381975" y="6333125"/>
            <a:ext cx="19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 Duclos-Cavalcanti</a:t>
            </a:r>
            <a:endParaRPr/>
          </a:p>
        </p:txBody>
      </p:sp>
      <p:pic>
        <p:nvPicPr>
          <p:cNvPr id="687" name="Google Shape;687;gc45cdbfa85_4_36"/>
          <p:cNvPicPr preferRelativeResize="0"/>
          <p:nvPr/>
        </p:nvPicPr>
        <p:blipFill rotWithShape="1">
          <a:blip r:embed="rId4">
            <a:alphaModFix/>
          </a:blip>
          <a:srcRect b="0" l="0" r="0" t="0"/>
          <a:stretch/>
        </p:blipFill>
        <p:spPr>
          <a:xfrm>
            <a:off x="6021825" y="1488550"/>
            <a:ext cx="6054326" cy="3402425"/>
          </a:xfrm>
          <a:prstGeom prst="rect">
            <a:avLst/>
          </a:prstGeom>
          <a:noFill/>
          <a:ln>
            <a:noFill/>
          </a:ln>
        </p:spPr>
      </p:pic>
      <p:sp>
        <p:nvSpPr>
          <p:cNvPr id="688" name="Google Shape;688;gc45cdbfa85_4_36"/>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Results - Softmax Layer</a:t>
            </a:r>
            <a:endParaRPr sz="3900">
              <a:latin typeface="Calibri"/>
              <a:ea typeface="Calibri"/>
              <a:cs typeface="Calibri"/>
              <a:sym typeface="Calibri"/>
            </a:endParaRPr>
          </a:p>
        </p:txBody>
      </p:sp>
      <p:pic>
        <p:nvPicPr>
          <p:cNvPr id="689" name="Google Shape;689;gc45cdbfa85_4_36"/>
          <p:cNvPicPr preferRelativeResize="0"/>
          <p:nvPr/>
        </p:nvPicPr>
        <p:blipFill rotWithShape="1">
          <a:blip r:embed="rId5">
            <a:alphaModFix/>
          </a:blip>
          <a:srcRect b="119" l="0" r="0" t="109"/>
          <a:stretch/>
        </p:blipFill>
        <p:spPr>
          <a:xfrm>
            <a:off x="275100" y="1488550"/>
            <a:ext cx="6632700" cy="3732576"/>
          </a:xfrm>
          <a:prstGeom prst="rect">
            <a:avLst/>
          </a:prstGeom>
          <a:noFill/>
          <a:ln>
            <a:noFill/>
          </a:ln>
        </p:spPr>
      </p:pic>
      <p:sp>
        <p:nvSpPr>
          <p:cNvPr id="690" name="Google Shape;690;gc45cdbfa85_4_36"/>
          <p:cNvSpPr txBox="1"/>
          <p:nvPr/>
        </p:nvSpPr>
        <p:spPr>
          <a:xfrm>
            <a:off x="1165650" y="5444675"/>
            <a:ext cx="58809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GB" sz="1600">
                <a:solidFill>
                  <a:schemeClr val="dk1"/>
                </a:solidFill>
              </a:rPr>
              <a:t>Significant submission average within ratio</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Expressive difference in Python and USB Total times - 15.8% </a:t>
            </a:r>
            <a:endParaRPr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
                                            <p:txEl>
                                              <p:pRg end="0" st="0"/>
                                            </p:txEl>
                                          </p:spTgt>
                                        </p:tgtEl>
                                        <p:attrNameLst>
                                          <p:attrName>style.visibility</p:attrName>
                                        </p:attrNameLst>
                                      </p:cBhvr>
                                      <p:to>
                                        <p:strVal val="visible"/>
                                      </p:to>
                                    </p:set>
                                    <p:animEffect filter="fade" transition="in">
                                      <p:cBhvr>
                                        <p:cTn dur="1000"/>
                                        <p:tgtEl>
                                          <p:spTgt spid="6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
                                            <p:txEl>
                                              <p:pRg end="1" st="1"/>
                                            </p:txEl>
                                          </p:spTgt>
                                        </p:tgtEl>
                                        <p:attrNameLst>
                                          <p:attrName>style.visibility</p:attrName>
                                        </p:attrNameLst>
                                      </p:cBhvr>
                                      <p:to>
                                        <p:strVal val="visible"/>
                                      </p:to>
                                    </p:set>
                                    <p:animEffect filter="fade" transition="in">
                                      <p:cBhvr>
                                        <p:cTn dur="1000"/>
                                        <p:tgtEl>
                                          <p:spTgt spid="69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descr="TUM – Technical University of Munich" id="696" name="Google Shape;696;gc7571e58bf_0_48"/>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697" name="Google Shape;697;gc7571e58bf_0_4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698" name="Google Shape;698;gc7571e58bf_0_48"/>
          <p:cNvSpPr txBox="1"/>
          <p:nvPr/>
        </p:nvSpPr>
        <p:spPr>
          <a:xfrm>
            <a:off x="381975" y="6333125"/>
            <a:ext cx="19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 Duclos-Cavalcanti</a:t>
            </a:r>
            <a:endParaRPr/>
          </a:p>
        </p:txBody>
      </p:sp>
      <p:pic>
        <p:nvPicPr>
          <p:cNvPr id="699" name="Google Shape;699;gc7571e58bf_0_48"/>
          <p:cNvPicPr preferRelativeResize="0"/>
          <p:nvPr/>
        </p:nvPicPr>
        <p:blipFill rotWithShape="1">
          <a:blip r:embed="rId4">
            <a:alphaModFix/>
          </a:blip>
          <a:srcRect b="0" l="0" r="0" t="0"/>
          <a:stretch/>
        </p:blipFill>
        <p:spPr>
          <a:xfrm>
            <a:off x="6021825" y="1488550"/>
            <a:ext cx="6054326" cy="3402425"/>
          </a:xfrm>
          <a:prstGeom prst="rect">
            <a:avLst/>
          </a:prstGeom>
          <a:noFill/>
          <a:ln>
            <a:noFill/>
          </a:ln>
        </p:spPr>
      </p:pic>
      <p:sp>
        <p:nvSpPr>
          <p:cNvPr id="700" name="Google Shape;700;gc7571e58bf_0_48"/>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Results - MNIST Model</a:t>
            </a:r>
            <a:endParaRPr sz="3900">
              <a:latin typeface="Calibri"/>
              <a:ea typeface="Calibri"/>
              <a:cs typeface="Calibri"/>
              <a:sym typeface="Calibri"/>
            </a:endParaRPr>
          </a:p>
        </p:txBody>
      </p:sp>
      <p:pic>
        <p:nvPicPr>
          <p:cNvPr id="701" name="Google Shape;701;gc7571e58bf_0_48"/>
          <p:cNvPicPr preferRelativeResize="0"/>
          <p:nvPr/>
        </p:nvPicPr>
        <p:blipFill rotWithShape="1">
          <a:blip r:embed="rId5">
            <a:alphaModFix/>
          </a:blip>
          <a:srcRect b="0" l="729" r="729" t="0"/>
          <a:stretch/>
        </p:blipFill>
        <p:spPr>
          <a:xfrm>
            <a:off x="275100" y="1488550"/>
            <a:ext cx="6632700" cy="3732575"/>
          </a:xfrm>
          <a:prstGeom prst="rect">
            <a:avLst/>
          </a:prstGeom>
          <a:noFill/>
          <a:ln>
            <a:noFill/>
          </a:ln>
        </p:spPr>
      </p:pic>
      <p:sp>
        <p:nvSpPr>
          <p:cNvPr id="702" name="Google Shape;702;gc7571e58bf_0_48"/>
          <p:cNvSpPr txBox="1"/>
          <p:nvPr/>
        </p:nvSpPr>
        <p:spPr>
          <a:xfrm>
            <a:off x="1165650" y="5444675"/>
            <a:ext cx="62478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GB" sz="1600">
                <a:solidFill>
                  <a:schemeClr val="dk1"/>
                </a:solidFill>
              </a:rPr>
              <a:t>Inference Ratio increases</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Less of a deviation between USB and Python total times - 29.1% </a:t>
            </a:r>
            <a:endParaRPr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xEl>
                                              <p:pRg end="0" st="0"/>
                                            </p:txEl>
                                          </p:spTgt>
                                        </p:tgtEl>
                                        <p:attrNameLst>
                                          <p:attrName>style.visibility</p:attrName>
                                        </p:attrNameLst>
                                      </p:cBhvr>
                                      <p:to>
                                        <p:strVal val="visible"/>
                                      </p:to>
                                    </p:set>
                                    <p:animEffect filter="fade" transition="in">
                                      <p:cBhvr>
                                        <p:cTn dur="1000"/>
                                        <p:tgtEl>
                                          <p:spTgt spid="7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xEl>
                                              <p:pRg end="1" st="1"/>
                                            </p:txEl>
                                          </p:spTgt>
                                        </p:tgtEl>
                                        <p:attrNameLst>
                                          <p:attrName>style.visibility</p:attrName>
                                        </p:attrNameLst>
                                      </p:cBhvr>
                                      <p:to>
                                        <p:strVal val="visible"/>
                                      </p:to>
                                    </p:set>
                                    <p:animEffect filter="fade" transition="in">
                                      <p:cBhvr>
                                        <p:cTn dur="1000"/>
                                        <p:tgtEl>
                                          <p:spTgt spid="70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pic>
        <p:nvPicPr>
          <p:cNvPr descr="TUM – Technical University of Munich" id="708" name="Google Shape;708;gc7571e58bf_0_58"/>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709" name="Google Shape;709;gc7571e58bf_0_5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10" name="Google Shape;710;gc7571e58bf_0_58"/>
          <p:cNvSpPr txBox="1"/>
          <p:nvPr/>
        </p:nvSpPr>
        <p:spPr>
          <a:xfrm>
            <a:off x="381975" y="6333125"/>
            <a:ext cx="19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 Duclos-Cavalcanti</a:t>
            </a:r>
            <a:endParaRPr/>
          </a:p>
        </p:txBody>
      </p:sp>
      <p:pic>
        <p:nvPicPr>
          <p:cNvPr id="711" name="Google Shape;711;gc7571e58bf_0_58"/>
          <p:cNvPicPr preferRelativeResize="0"/>
          <p:nvPr/>
        </p:nvPicPr>
        <p:blipFill rotWithShape="1">
          <a:blip r:embed="rId4">
            <a:alphaModFix/>
          </a:blip>
          <a:srcRect b="0" l="0" r="0" t="0"/>
          <a:stretch/>
        </p:blipFill>
        <p:spPr>
          <a:xfrm>
            <a:off x="6021825" y="1488550"/>
            <a:ext cx="6054326" cy="3402425"/>
          </a:xfrm>
          <a:prstGeom prst="rect">
            <a:avLst/>
          </a:prstGeom>
          <a:noFill/>
          <a:ln>
            <a:noFill/>
          </a:ln>
        </p:spPr>
      </p:pic>
      <p:sp>
        <p:nvSpPr>
          <p:cNvPr id="712" name="Google Shape;712;gc7571e58bf_0_58"/>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Results - Mobilenet Model</a:t>
            </a:r>
            <a:endParaRPr sz="3900">
              <a:latin typeface="Calibri"/>
              <a:ea typeface="Calibri"/>
              <a:cs typeface="Calibri"/>
              <a:sym typeface="Calibri"/>
            </a:endParaRPr>
          </a:p>
        </p:txBody>
      </p:sp>
      <p:pic>
        <p:nvPicPr>
          <p:cNvPr id="713" name="Google Shape;713;gc7571e58bf_0_58"/>
          <p:cNvPicPr preferRelativeResize="0"/>
          <p:nvPr/>
        </p:nvPicPr>
        <p:blipFill rotWithShape="1">
          <a:blip r:embed="rId5">
            <a:alphaModFix/>
          </a:blip>
          <a:srcRect b="39" l="0" r="0" t="39"/>
          <a:stretch/>
        </p:blipFill>
        <p:spPr>
          <a:xfrm>
            <a:off x="275100" y="1488550"/>
            <a:ext cx="6632700" cy="3732575"/>
          </a:xfrm>
          <a:prstGeom prst="rect">
            <a:avLst/>
          </a:prstGeom>
          <a:noFill/>
          <a:ln>
            <a:noFill/>
          </a:ln>
        </p:spPr>
      </p:pic>
      <p:sp>
        <p:nvSpPr>
          <p:cNvPr id="714" name="Google Shape;714;gc7571e58bf_0_58"/>
          <p:cNvSpPr txBox="1"/>
          <p:nvPr/>
        </p:nvSpPr>
        <p:spPr>
          <a:xfrm>
            <a:off x="1165650" y="5444675"/>
            <a:ext cx="58809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GB" sz="1600">
                <a:solidFill>
                  <a:schemeClr val="dk1"/>
                </a:solidFill>
              </a:rPr>
              <a:t>Drastic increase in I</a:t>
            </a:r>
            <a:r>
              <a:rPr lang="en-GB" sz="1600">
                <a:solidFill>
                  <a:schemeClr val="dk1"/>
                </a:solidFill>
              </a:rPr>
              <a:t>nference Ratio</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Python and USB total times deviate only by 13.3%</a:t>
            </a: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Significant difference in Submission times</a:t>
            </a:r>
            <a:endParaRPr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4">
                                            <p:txEl>
                                              <p:pRg end="0" st="0"/>
                                            </p:txEl>
                                          </p:spTgt>
                                        </p:tgtEl>
                                        <p:attrNameLst>
                                          <p:attrName>style.visibility</p:attrName>
                                        </p:attrNameLst>
                                      </p:cBhvr>
                                      <p:to>
                                        <p:strVal val="visible"/>
                                      </p:to>
                                    </p:set>
                                    <p:animEffect filter="fade" transition="in">
                                      <p:cBhvr>
                                        <p:cTn dur="1000"/>
                                        <p:tgtEl>
                                          <p:spTgt spid="7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4">
                                            <p:txEl>
                                              <p:pRg end="1" st="1"/>
                                            </p:txEl>
                                          </p:spTgt>
                                        </p:tgtEl>
                                        <p:attrNameLst>
                                          <p:attrName>style.visibility</p:attrName>
                                        </p:attrNameLst>
                                      </p:cBhvr>
                                      <p:to>
                                        <p:strVal val="visible"/>
                                      </p:to>
                                    </p:set>
                                    <p:animEffect filter="fade" transition="in">
                                      <p:cBhvr>
                                        <p:cTn dur="1000"/>
                                        <p:tgtEl>
                                          <p:spTgt spid="7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4">
                                            <p:txEl>
                                              <p:pRg end="2" st="2"/>
                                            </p:txEl>
                                          </p:spTgt>
                                        </p:tgtEl>
                                        <p:attrNameLst>
                                          <p:attrName>style.visibility</p:attrName>
                                        </p:attrNameLst>
                                      </p:cBhvr>
                                      <p:to>
                                        <p:strVal val="visible"/>
                                      </p:to>
                                    </p:set>
                                    <p:animEffect filter="fade" transition="in">
                                      <p:cBhvr>
                                        <p:cTn dur="1000"/>
                                        <p:tgtEl>
                                          <p:spTgt spid="71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pic>
        <p:nvPicPr>
          <p:cNvPr descr="TUM – Technical University of Munich" id="720" name="Google Shape;720;gc606393018_0_9"/>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721" name="Google Shape;721;gc606393018_0_9"/>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22" name="Google Shape;722;gc606393018_0_9"/>
          <p:cNvSpPr txBox="1"/>
          <p:nvPr/>
        </p:nvSpPr>
        <p:spPr>
          <a:xfrm>
            <a:off x="381975" y="6333125"/>
            <a:ext cx="19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 Duclos-Cavalcanti</a:t>
            </a:r>
            <a:endParaRPr/>
          </a:p>
        </p:txBody>
      </p:sp>
      <p:sp>
        <p:nvSpPr>
          <p:cNvPr id="723" name="Google Shape;723;gc606393018_0_9"/>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Results - Overview</a:t>
            </a:r>
            <a:endParaRPr sz="3900">
              <a:latin typeface="Calibri"/>
              <a:ea typeface="Calibri"/>
              <a:cs typeface="Calibri"/>
              <a:sym typeface="Calibri"/>
            </a:endParaRPr>
          </a:p>
        </p:txBody>
      </p:sp>
      <p:pic>
        <p:nvPicPr>
          <p:cNvPr id="724" name="Google Shape;724;gc606393018_0_9"/>
          <p:cNvPicPr preferRelativeResize="0"/>
          <p:nvPr/>
        </p:nvPicPr>
        <p:blipFill>
          <a:blip r:embed="rId4">
            <a:alphaModFix/>
          </a:blip>
          <a:stretch>
            <a:fillRect/>
          </a:stretch>
        </p:blipFill>
        <p:spPr>
          <a:xfrm>
            <a:off x="672475" y="1529925"/>
            <a:ext cx="7046449" cy="4265375"/>
          </a:xfrm>
          <a:prstGeom prst="rect">
            <a:avLst/>
          </a:prstGeom>
          <a:noFill/>
          <a:ln>
            <a:noFill/>
          </a:ln>
        </p:spPr>
      </p:pic>
      <p:sp>
        <p:nvSpPr>
          <p:cNvPr id="725" name="Google Shape;725;gc606393018_0_9"/>
          <p:cNvSpPr txBox="1"/>
          <p:nvPr/>
        </p:nvSpPr>
        <p:spPr>
          <a:xfrm>
            <a:off x="7227975" y="2059875"/>
            <a:ext cx="43179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GB" sz="1600">
                <a:solidFill>
                  <a:schemeClr val="dk1"/>
                </a:solidFill>
              </a:rPr>
              <a:t>Non-linear increase in Initialization Phase</a:t>
            </a:r>
            <a:endParaRPr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000"/>
                                        <p:tgtEl>
                                          <p:spTgt spid="7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descr="TUM – Technical University of Munich" id="731" name="Google Shape;731;gc35afd971c_8_279"/>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732" name="Google Shape;732;gc35afd971c_8_279"/>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33" name="Google Shape;733;gc35afd971c_8_279"/>
          <p:cNvSpPr txBox="1"/>
          <p:nvPr/>
        </p:nvSpPr>
        <p:spPr>
          <a:xfrm>
            <a:off x="381975" y="6333125"/>
            <a:ext cx="19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 Duclos-Cavalcanti</a:t>
            </a:r>
            <a:endParaRPr/>
          </a:p>
        </p:txBody>
      </p:sp>
      <p:sp>
        <p:nvSpPr>
          <p:cNvPr id="734" name="Google Shape;734;gc35afd971c_8_279"/>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Results - Overview</a:t>
            </a:r>
            <a:endParaRPr sz="3900">
              <a:latin typeface="Calibri"/>
              <a:ea typeface="Calibri"/>
              <a:cs typeface="Calibri"/>
              <a:sym typeface="Calibri"/>
            </a:endParaRPr>
          </a:p>
        </p:txBody>
      </p:sp>
      <p:pic>
        <p:nvPicPr>
          <p:cNvPr id="735" name="Google Shape;735;gc35afd971c_8_279"/>
          <p:cNvPicPr preferRelativeResize="0"/>
          <p:nvPr/>
        </p:nvPicPr>
        <p:blipFill>
          <a:blip r:embed="rId4">
            <a:alphaModFix/>
          </a:blip>
          <a:stretch>
            <a:fillRect/>
          </a:stretch>
        </p:blipFill>
        <p:spPr>
          <a:xfrm>
            <a:off x="536825" y="1669625"/>
            <a:ext cx="6904250" cy="3935225"/>
          </a:xfrm>
          <a:prstGeom prst="rect">
            <a:avLst/>
          </a:prstGeom>
          <a:noFill/>
          <a:ln>
            <a:noFill/>
          </a:ln>
        </p:spPr>
      </p:pic>
      <p:sp>
        <p:nvSpPr>
          <p:cNvPr id="736" name="Google Shape;736;gc35afd971c_8_279"/>
          <p:cNvSpPr txBox="1"/>
          <p:nvPr/>
        </p:nvSpPr>
        <p:spPr>
          <a:xfrm>
            <a:off x="7152175" y="2135650"/>
            <a:ext cx="43179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GB" sz="1600">
                <a:solidFill>
                  <a:schemeClr val="dk1"/>
                </a:solidFill>
              </a:rPr>
              <a:t>L</a:t>
            </a:r>
            <a:r>
              <a:rPr lang="en-GB" sz="1600">
                <a:solidFill>
                  <a:schemeClr val="dk1"/>
                </a:solidFill>
              </a:rPr>
              <a:t>inear increase in Submission time</a:t>
            </a:r>
            <a:endParaRPr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descr="TUM – Technical University of Munich" id="128" name="Google Shape;128;gc45cdbfa85_7_52"/>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129" name="Google Shape;129;gc45cdbfa85_7_5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30" name="Google Shape;130;gc45cdbfa85_7_52"/>
          <p:cNvSpPr txBox="1"/>
          <p:nvPr/>
        </p:nvSpPr>
        <p:spPr>
          <a:xfrm>
            <a:off x="381975" y="6333125"/>
            <a:ext cx="10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 Fnayou</a:t>
            </a:r>
            <a:endParaRPr/>
          </a:p>
        </p:txBody>
      </p:sp>
      <p:sp>
        <p:nvSpPr>
          <p:cNvPr id="131" name="Google Shape;131;gc45cdbfa85_7_52"/>
          <p:cNvSpPr txBox="1"/>
          <p:nvPr/>
        </p:nvSpPr>
        <p:spPr>
          <a:xfrm>
            <a:off x="381975" y="390625"/>
            <a:ext cx="10193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Background: TensorFlow Models on the Edge TPU</a:t>
            </a:r>
            <a:endParaRPr sz="3900">
              <a:latin typeface="Calibri"/>
              <a:ea typeface="Calibri"/>
              <a:cs typeface="Calibri"/>
              <a:sym typeface="Calibri"/>
            </a:endParaRPr>
          </a:p>
        </p:txBody>
      </p:sp>
      <p:sp>
        <p:nvSpPr>
          <p:cNvPr id="132" name="Google Shape;132;gc45cdbfa85_7_52"/>
          <p:cNvSpPr txBox="1"/>
          <p:nvPr/>
        </p:nvSpPr>
        <p:spPr>
          <a:xfrm>
            <a:off x="604200" y="1882375"/>
            <a:ext cx="110052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lang="en-GB" sz="1800">
                <a:latin typeface="Calibri"/>
                <a:ea typeface="Calibri"/>
                <a:cs typeface="Calibri"/>
                <a:sym typeface="Calibri"/>
              </a:rPr>
              <a:t>Design Space Exploration analysis generates an </a:t>
            </a:r>
            <a:r>
              <a:rPr b="1" lang="en-GB" sz="1800">
                <a:latin typeface="Calibri"/>
                <a:ea typeface="Calibri"/>
                <a:cs typeface="Calibri"/>
                <a:sym typeface="Calibri"/>
              </a:rPr>
              <a:t>operation-mapping</a:t>
            </a:r>
            <a:r>
              <a:rPr lang="en-GB" sz="1800">
                <a:latin typeface="Calibri"/>
                <a:ea typeface="Calibri"/>
                <a:cs typeface="Calibri"/>
                <a:sym typeface="Calibri"/>
              </a:rPr>
              <a:t> that distributes the inference of a ML model on heteregeneous hardware devices including Google’s Coral Edge TPU USB Accelerator</a:t>
            </a:r>
            <a:endParaRPr sz="1800">
              <a:latin typeface="Calibri"/>
              <a:ea typeface="Calibri"/>
              <a:cs typeface="Calibri"/>
              <a:sym typeface="Calibri"/>
            </a:endParaRPr>
          </a:p>
        </p:txBody>
      </p:sp>
      <p:pic>
        <p:nvPicPr>
          <p:cNvPr id="133" name="Google Shape;133;gc45cdbfa85_7_52"/>
          <p:cNvPicPr preferRelativeResize="0"/>
          <p:nvPr/>
        </p:nvPicPr>
        <p:blipFill>
          <a:blip r:embed="rId4">
            <a:alphaModFix/>
          </a:blip>
          <a:stretch>
            <a:fillRect/>
          </a:stretch>
        </p:blipFill>
        <p:spPr>
          <a:xfrm>
            <a:off x="5344675" y="3138151"/>
            <a:ext cx="6264612" cy="2678099"/>
          </a:xfrm>
          <a:prstGeom prst="rect">
            <a:avLst/>
          </a:prstGeom>
          <a:noFill/>
          <a:ln>
            <a:noFill/>
          </a:ln>
        </p:spPr>
      </p:pic>
      <p:sp>
        <p:nvSpPr>
          <p:cNvPr id="134" name="Google Shape;134;gc45cdbfa85_7_52"/>
          <p:cNvSpPr txBox="1"/>
          <p:nvPr/>
        </p:nvSpPr>
        <p:spPr>
          <a:xfrm>
            <a:off x="604200" y="3028200"/>
            <a:ext cx="38286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Running models on the Edge TPU requires</a:t>
            </a:r>
            <a:endParaRPr sz="18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Tensor parameters to be quantized (8-bit fixed-point numbers; int8 or uint8)</a:t>
            </a:r>
            <a:endParaRPr sz="1800">
              <a:solidFill>
                <a:schemeClr val="dk1"/>
              </a:solidFill>
              <a:latin typeface="Calibri"/>
              <a:ea typeface="Calibri"/>
              <a:cs typeface="Calibri"/>
              <a:sym typeface="Calibri"/>
            </a:endParaRPr>
          </a:p>
          <a:p>
            <a:pPr indent="0" lvl="0" marL="914400" rtl="0" algn="l">
              <a:spcBef>
                <a:spcPts val="0"/>
              </a:spcBef>
              <a:spcAft>
                <a:spcPts val="0"/>
              </a:spcAft>
              <a:buNone/>
            </a:pPr>
            <a:r>
              <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The model to use only the operations supported by the Edge TPU </a:t>
            </a:r>
            <a:endParaRPr sz="1800">
              <a:latin typeface="Calibri"/>
              <a:ea typeface="Calibri"/>
              <a:cs typeface="Calibri"/>
              <a:sym typeface="Calibri"/>
            </a:endParaRPr>
          </a:p>
        </p:txBody>
      </p:sp>
      <p:sp>
        <p:nvSpPr>
          <p:cNvPr id="135" name="Google Shape;135;gc45cdbfa85_7_52"/>
          <p:cNvSpPr txBox="1"/>
          <p:nvPr/>
        </p:nvSpPr>
        <p:spPr>
          <a:xfrm>
            <a:off x="6843775" y="5921375"/>
            <a:ext cx="343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Workflow of deploying TF models on the Edge TPU</a:t>
            </a:r>
            <a:r>
              <a:rPr lang="en-GB" sz="1000"/>
              <a:t>  [5]</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descr="TUM – Technical University of Munich" id="742" name="Google Shape;742;gc606393018_0_134"/>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743" name="Google Shape;743;gc606393018_0_134"/>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44" name="Google Shape;744;gc606393018_0_134"/>
          <p:cNvSpPr txBox="1"/>
          <p:nvPr/>
        </p:nvSpPr>
        <p:spPr>
          <a:xfrm>
            <a:off x="381975" y="6333125"/>
            <a:ext cx="19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 Duclos-Cavalcanti</a:t>
            </a:r>
            <a:endParaRPr/>
          </a:p>
        </p:txBody>
      </p:sp>
      <p:sp>
        <p:nvSpPr>
          <p:cNvPr id="745" name="Google Shape;745;gc606393018_0_134"/>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Results - Mapped Mobilenet Model</a:t>
            </a:r>
            <a:endParaRPr sz="3900">
              <a:latin typeface="Calibri"/>
              <a:ea typeface="Calibri"/>
              <a:cs typeface="Calibri"/>
              <a:sym typeface="Calibri"/>
            </a:endParaRPr>
          </a:p>
        </p:txBody>
      </p:sp>
      <p:pic>
        <p:nvPicPr>
          <p:cNvPr id="746" name="Google Shape;746;gc606393018_0_134"/>
          <p:cNvPicPr preferRelativeResize="0"/>
          <p:nvPr/>
        </p:nvPicPr>
        <p:blipFill rotWithShape="1">
          <a:blip r:embed="rId4">
            <a:alphaModFix/>
          </a:blip>
          <a:srcRect b="0" l="0" r="0" t="0"/>
          <a:stretch/>
        </p:blipFill>
        <p:spPr>
          <a:xfrm>
            <a:off x="311875" y="1993600"/>
            <a:ext cx="5852303" cy="3307825"/>
          </a:xfrm>
          <a:prstGeom prst="rect">
            <a:avLst/>
          </a:prstGeom>
          <a:noFill/>
          <a:ln>
            <a:noFill/>
          </a:ln>
        </p:spPr>
      </p:pic>
      <p:pic>
        <p:nvPicPr>
          <p:cNvPr id="747" name="Google Shape;747;gc606393018_0_134"/>
          <p:cNvPicPr preferRelativeResize="0"/>
          <p:nvPr/>
        </p:nvPicPr>
        <p:blipFill>
          <a:blip r:embed="rId5">
            <a:alphaModFix/>
          </a:blip>
          <a:stretch>
            <a:fillRect/>
          </a:stretch>
        </p:blipFill>
        <p:spPr>
          <a:xfrm>
            <a:off x="6053750" y="2107000"/>
            <a:ext cx="5852299" cy="3154474"/>
          </a:xfrm>
          <a:prstGeom prst="rect">
            <a:avLst/>
          </a:prstGeom>
          <a:noFill/>
          <a:ln>
            <a:noFill/>
          </a:ln>
        </p:spPr>
      </p:pic>
      <p:sp>
        <p:nvSpPr>
          <p:cNvPr id="748" name="Google Shape;748;gc606393018_0_134"/>
          <p:cNvSpPr txBox="1"/>
          <p:nvPr/>
        </p:nvSpPr>
        <p:spPr>
          <a:xfrm>
            <a:off x="912700" y="5444675"/>
            <a:ext cx="63615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GB" sz="1600">
                <a:solidFill>
                  <a:schemeClr val="dk1"/>
                </a:solidFill>
              </a:rPr>
              <a:t>More operations mapped to coral edge =&gt; faster performance</a:t>
            </a:r>
            <a:endParaRPr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descr="TUM – Technical University of Munich" id="754" name="Google Shape;754;gc7571e58bf_0_158"/>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755" name="Google Shape;755;gc7571e58bf_0_158"/>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56" name="Google Shape;756;gc7571e58bf_0_158"/>
          <p:cNvSpPr txBox="1"/>
          <p:nvPr/>
        </p:nvSpPr>
        <p:spPr>
          <a:xfrm>
            <a:off x="381975" y="6333125"/>
            <a:ext cx="19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 Duclos-Cavalcanti</a:t>
            </a:r>
            <a:endParaRPr/>
          </a:p>
        </p:txBody>
      </p:sp>
      <p:sp>
        <p:nvSpPr>
          <p:cNvPr id="757" name="Google Shape;757;gc7571e58bf_0_158"/>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Results - Mapped Mobilenet Model</a:t>
            </a:r>
            <a:endParaRPr sz="3900">
              <a:latin typeface="Calibri"/>
              <a:ea typeface="Calibri"/>
              <a:cs typeface="Calibri"/>
              <a:sym typeface="Calibri"/>
            </a:endParaRPr>
          </a:p>
        </p:txBody>
      </p:sp>
      <p:pic>
        <p:nvPicPr>
          <p:cNvPr id="758" name="Google Shape;758;gc7571e58bf_0_158"/>
          <p:cNvPicPr preferRelativeResize="0"/>
          <p:nvPr/>
        </p:nvPicPr>
        <p:blipFill rotWithShape="1">
          <a:blip r:embed="rId4">
            <a:alphaModFix/>
          </a:blip>
          <a:srcRect b="0" l="0" r="0" t="0"/>
          <a:stretch/>
        </p:blipFill>
        <p:spPr>
          <a:xfrm>
            <a:off x="53125" y="1900076"/>
            <a:ext cx="6234700" cy="3505375"/>
          </a:xfrm>
          <a:prstGeom prst="rect">
            <a:avLst/>
          </a:prstGeom>
          <a:noFill/>
          <a:ln>
            <a:noFill/>
          </a:ln>
        </p:spPr>
      </p:pic>
      <p:pic>
        <p:nvPicPr>
          <p:cNvPr id="759" name="Google Shape;759;gc7571e58bf_0_158"/>
          <p:cNvPicPr preferRelativeResize="0"/>
          <p:nvPr/>
        </p:nvPicPr>
        <p:blipFill rotWithShape="1">
          <a:blip r:embed="rId5">
            <a:alphaModFix/>
          </a:blip>
          <a:srcRect b="0" l="0" r="0" t="0"/>
          <a:stretch/>
        </p:blipFill>
        <p:spPr>
          <a:xfrm>
            <a:off x="6287826" y="2285421"/>
            <a:ext cx="5551775" cy="3120017"/>
          </a:xfrm>
          <a:prstGeom prst="rect">
            <a:avLst/>
          </a:prstGeom>
          <a:noFill/>
          <a:ln>
            <a:noFill/>
          </a:ln>
        </p:spPr>
      </p:pic>
      <p:sp>
        <p:nvSpPr>
          <p:cNvPr id="760" name="Google Shape;760;gc7571e58bf_0_158"/>
          <p:cNvSpPr txBox="1"/>
          <p:nvPr/>
        </p:nvSpPr>
        <p:spPr>
          <a:xfrm>
            <a:off x="887425" y="5760850"/>
            <a:ext cx="57672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lang="en-GB" sz="1600">
                <a:solidFill>
                  <a:schemeClr val="dk1"/>
                </a:solidFill>
              </a:rPr>
              <a:t>Subsequent</a:t>
            </a:r>
            <a:r>
              <a:rPr lang="en-GB" sz="1600">
                <a:solidFill>
                  <a:schemeClr val="dk1"/>
                </a:solidFill>
              </a:rPr>
              <a:t> Operations show slower deployment.</a:t>
            </a:r>
            <a:endParaRPr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1000"/>
                                        <p:tgtEl>
                                          <p:spTgt spid="7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5" name="Shape 765"/>
        <p:cNvGrpSpPr/>
        <p:nvPr/>
      </p:nvGrpSpPr>
      <p:grpSpPr>
        <a:xfrm>
          <a:off x="0" y="0"/>
          <a:ext cx="0" cy="0"/>
          <a:chOff x="0" y="0"/>
          <a:chExt cx="0" cy="0"/>
        </a:xfrm>
      </p:grpSpPr>
      <p:pic>
        <p:nvPicPr>
          <p:cNvPr descr="TUM – Technical University of Munich" id="766" name="Google Shape;766;gc7571e58bf_0_121"/>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767" name="Google Shape;767;gc7571e58bf_0_12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68" name="Google Shape;768;gc7571e58bf_0_121"/>
          <p:cNvSpPr txBox="1"/>
          <p:nvPr/>
        </p:nvSpPr>
        <p:spPr>
          <a:xfrm>
            <a:off x="381975" y="6333125"/>
            <a:ext cx="19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 Duclos-Cavalcanti</a:t>
            </a:r>
            <a:endParaRPr/>
          </a:p>
        </p:txBody>
      </p:sp>
      <p:sp>
        <p:nvSpPr>
          <p:cNvPr id="769" name="Google Shape;769;gc7571e58bf_0_121"/>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Results - Mapped Mobilenet Model</a:t>
            </a:r>
            <a:endParaRPr sz="3900">
              <a:latin typeface="Calibri"/>
              <a:ea typeface="Calibri"/>
              <a:cs typeface="Calibri"/>
              <a:sym typeface="Calibri"/>
            </a:endParaRPr>
          </a:p>
        </p:txBody>
      </p:sp>
      <p:pic>
        <p:nvPicPr>
          <p:cNvPr id="770" name="Google Shape;770;gc7571e58bf_0_121"/>
          <p:cNvPicPr preferRelativeResize="0"/>
          <p:nvPr/>
        </p:nvPicPr>
        <p:blipFill>
          <a:blip r:embed="rId4">
            <a:alphaModFix/>
          </a:blip>
          <a:stretch>
            <a:fillRect/>
          </a:stretch>
        </p:blipFill>
        <p:spPr>
          <a:xfrm>
            <a:off x="651875" y="1035350"/>
            <a:ext cx="8658225" cy="5238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descr="TUM – Technical University of Munich" id="776" name="Google Shape;776;gc606393018_0_71"/>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777" name="Google Shape;777;gc606393018_0_7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78" name="Google Shape;778;gc606393018_0_71"/>
          <p:cNvSpPr txBox="1"/>
          <p:nvPr/>
        </p:nvSpPr>
        <p:spPr>
          <a:xfrm>
            <a:off x="381975" y="6333125"/>
            <a:ext cx="19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 Duclos-Cavalcanti</a:t>
            </a:r>
            <a:endParaRPr/>
          </a:p>
        </p:txBody>
      </p:sp>
      <p:sp>
        <p:nvSpPr>
          <p:cNvPr id="779" name="Google Shape;779;gc606393018_0_71"/>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Conclusions and Future Work</a:t>
            </a:r>
            <a:endParaRPr sz="3900">
              <a:latin typeface="Calibri"/>
              <a:ea typeface="Calibri"/>
              <a:cs typeface="Calibri"/>
              <a:sym typeface="Calibri"/>
            </a:endParaRPr>
          </a:p>
        </p:txBody>
      </p:sp>
      <p:sp>
        <p:nvSpPr>
          <p:cNvPr id="780" name="Google Shape;780;gc606393018_0_71"/>
          <p:cNvSpPr txBox="1"/>
          <p:nvPr/>
        </p:nvSpPr>
        <p:spPr>
          <a:xfrm>
            <a:off x="604200" y="1729975"/>
            <a:ext cx="109836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Conclusions:</a:t>
            </a:r>
            <a:endParaRPr sz="1800">
              <a:latin typeface="Calibri"/>
              <a:ea typeface="Calibri"/>
              <a:cs typeface="Calibri"/>
              <a:sym typeface="Calibri"/>
            </a:endParaRPr>
          </a:p>
        </p:txBody>
      </p:sp>
      <p:sp>
        <p:nvSpPr>
          <p:cNvPr id="781" name="Google Shape;781;gc606393018_0_71"/>
          <p:cNvSpPr txBox="1"/>
          <p:nvPr/>
        </p:nvSpPr>
        <p:spPr>
          <a:xfrm>
            <a:off x="604200" y="2191675"/>
            <a:ext cx="10195800" cy="461700"/>
          </a:xfrm>
          <a:prstGeom prst="rect">
            <a:avLst/>
          </a:prstGeom>
          <a:noFill/>
          <a:ln>
            <a:noFill/>
          </a:ln>
        </p:spPr>
        <p:txBody>
          <a:bodyPr anchorCtr="0" anchor="t" bIns="91425" lIns="91425" spcFirstLastPara="1" rIns="91425" wrap="square" tIns="91425">
            <a:spAutoFit/>
          </a:bodyPr>
          <a:lstStyle/>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Single layer/less complex models show a larger deviation of total deployment time.</a:t>
            </a:r>
            <a:endParaRPr>
              <a:solidFill>
                <a:schemeClr val="dk1"/>
              </a:solidFill>
            </a:endParaRPr>
          </a:p>
        </p:txBody>
      </p:sp>
      <p:sp>
        <p:nvSpPr>
          <p:cNvPr id="782" name="Google Shape;782;gc606393018_0_71"/>
          <p:cNvSpPr txBox="1"/>
          <p:nvPr/>
        </p:nvSpPr>
        <p:spPr>
          <a:xfrm>
            <a:off x="604200" y="2707800"/>
            <a:ext cx="10578300" cy="461700"/>
          </a:xfrm>
          <a:prstGeom prst="rect">
            <a:avLst/>
          </a:prstGeom>
          <a:noFill/>
          <a:ln>
            <a:noFill/>
          </a:ln>
        </p:spPr>
        <p:txBody>
          <a:bodyPr anchorCtr="0" anchor="t" bIns="91425" lIns="91425" spcFirstLastPara="1" rIns="91425" wrap="square" tIns="91425">
            <a:spAutoFit/>
          </a:bodyPr>
          <a:lstStyle/>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More Complex models show a significantly smaller deviation of total deployment time.</a:t>
            </a:r>
            <a:endParaRPr/>
          </a:p>
        </p:txBody>
      </p:sp>
      <p:sp>
        <p:nvSpPr>
          <p:cNvPr id="783" name="Google Shape;783;gc606393018_0_71"/>
          <p:cNvSpPr txBox="1"/>
          <p:nvPr/>
        </p:nvSpPr>
        <p:spPr>
          <a:xfrm>
            <a:off x="604200" y="3229300"/>
            <a:ext cx="9745200" cy="461700"/>
          </a:xfrm>
          <a:prstGeom prst="rect">
            <a:avLst/>
          </a:prstGeom>
          <a:noFill/>
          <a:ln>
            <a:noFill/>
          </a:ln>
        </p:spPr>
        <p:txBody>
          <a:bodyPr anchorCtr="0" anchor="t" bIns="91425" lIns="91425" spcFirstLastPara="1" rIns="91425" wrap="square" tIns="91425">
            <a:spAutoFit/>
          </a:bodyPr>
          <a:lstStyle/>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Submission times of data are proven to be linear with an increase in model complexity.</a:t>
            </a:r>
            <a:endParaRPr/>
          </a:p>
        </p:txBody>
      </p:sp>
      <p:sp>
        <p:nvSpPr>
          <p:cNvPr id="784" name="Google Shape;784;gc606393018_0_71"/>
          <p:cNvSpPr txBox="1"/>
          <p:nvPr/>
        </p:nvSpPr>
        <p:spPr>
          <a:xfrm>
            <a:off x="604200" y="3744513"/>
            <a:ext cx="10489500" cy="461700"/>
          </a:xfrm>
          <a:prstGeom prst="rect">
            <a:avLst/>
          </a:prstGeom>
          <a:noFill/>
          <a:ln>
            <a:noFill/>
          </a:ln>
        </p:spPr>
        <p:txBody>
          <a:bodyPr anchorCtr="0" anchor="t" bIns="91425" lIns="91425" spcFirstLastPara="1" rIns="91425" wrap="square" tIns="91425">
            <a:spAutoFit/>
          </a:bodyPr>
          <a:lstStyle/>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Initialization phase occurs once and has a non-linear growth with an increase in model complexity.</a:t>
            </a:r>
            <a:endParaRPr/>
          </a:p>
        </p:txBody>
      </p:sp>
      <p:sp>
        <p:nvSpPr>
          <p:cNvPr id="785" name="Google Shape;785;gc606393018_0_71"/>
          <p:cNvSpPr txBox="1"/>
          <p:nvPr/>
        </p:nvSpPr>
        <p:spPr>
          <a:xfrm>
            <a:off x="604200" y="4781213"/>
            <a:ext cx="92634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Future Work</a:t>
            </a:r>
            <a:endParaRPr/>
          </a:p>
        </p:txBody>
      </p:sp>
      <p:sp>
        <p:nvSpPr>
          <p:cNvPr id="786" name="Google Shape;786;gc606393018_0_71"/>
          <p:cNvSpPr txBox="1"/>
          <p:nvPr/>
        </p:nvSpPr>
        <p:spPr>
          <a:xfrm>
            <a:off x="648600" y="5163425"/>
            <a:ext cx="10489500" cy="1169700"/>
          </a:xfrm>
          <a:prstGeom prst="rect">
            <a:avLst/>
          </a:prstGeom>
          <a:noFill/>
          <a:ln>
            <a:noFill/>
          </a:ln>
        </p:spPr>
        <p:txBody>
          <a:bodyPr anchorCtr="0" anchor="t" bIns="91425" lIns="91425" spcFirstLastPara="1" rIns="91425" wrap="square" tIns="91425">
            <a:spAutoFit/>
          </a:bodyPr>
          <a:lstStyle/>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Test larger spectrum of Models with a more granular difference in complexity and larger number of mappings.</a:t>
            </a:r>
            <a:endParaRPr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787" name="Google Shape;787;gc606393018_0_71"/>
          <p:cNvSpPr txBox="1"/>
          <p:nvPr/>
        </p:nvSpPr>
        <p:spPr>
          <a:xfrm>
            <a:off x="604200" y="4196350"/>
            <a:ext cx="10489500" cy="461700"/>
          </a:xfrm>
          <a:prstGeom prst="rect">
            <a:avLst/>
          </a:prstGeom>
          <a:noFill/>
          <a:ln>
            <a:noFill/>
          </a:ln>
        </p:spPr>
        <p:txBody>
          <a:bodyPr anchorCtr="0" anchor="t" bIns="91425" lIns="91425" spcFirstLastPara="1" rIns="91425" wrap="square" tIns="91425">
            <a:spAutoFit/>
          </a:bodyPr>
          <a:lstStyle/>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Subsequent mapped operations perform slower.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1000"/>
                                        <p:tgtEl>
                                          <p:spTgt spid="7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1000"/>
                                        <p:tgtEl>
                                          <p:spTgt spid="7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1000"/>
                                        <p:tgtEl>
                                          <p:spTgt spid="7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1000"/>
                                        <p:tgtEl>
                                          <p:spTgt spid="7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1000"/>
                                        <p:tgtEl>
                                          <p:spTgt spid="7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descr="TUM – Technical University of Munich" id="793" name="Google Shape;793;gc7571e58bf_0_1"/>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794" name="Google Shape;794;gc7571e58bf_0_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795" name="Google Shape;795;gc7571e58bf_0_1"/>
          <p:cNvSpPr txBox="1"/>
          <p:nvPr/>
        </p:nvSpPr>
        <p:spPr>
          <a:xfrm>
            <a:off x="381975" y="6333125"/>
            <a:ext cx="19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D. Duclos-Cavalcanti</a:t>
            </a:r>
            <a:endParaRPr/>
          </a:p>
        </p:txBody>
      </p:sp>
      <p:sp>
        <p:nvSpPr>
          <p:cNvPr id="796" name="Google Shape;796;gc7571e58bf_0_1"/>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Questions</a:t>
            </a:r>
            <a:endParaRPr sz="3900">
              <a:latin typeface="Calibri"/>
              <a:ea typeface="Calibri"/>
              <a:cs typeface="Calibri"/>
              <a:sym typeface="Calibri"/>
            </a:endParaRPr>
          </a:p>
        </p:txBody>
      </p:sp>
      <p:sp>
        <p:nvSpPr>
          <p:cNvPr id="797" name="Google Shape;797;gc7571e58bf_0_1"/>
          <p:cNvSpPr txBox="1"/>
          <p:nvPr/>
        </p:nvSpPr>
        <p:spPr>
          <a:xfrm>
            <a:off x="604200" y="1729975"/>
            <a:ext cx="10983600" cy="1015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descr="TUM – Technical University of Munich" id="141" name="Google Shape;141;gc45cdbfa85_7_71"/>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142" name="Google Shape;142;gc45cdbfa85_7_7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43" name="Google Shape;143;gc45cdbfa85_7_71"/>
          <p:cNvSpPr txBox="1"/>
          <p:nvPr/>
        </p:nvSpPr>
        <p:spPr>
          <a:xfrm>
            <a:off x="381975" y="6333125"/>
            <a:ext cx="10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 Fnayou</a:t>
            </a:r>
            <a:endParaRPr/>
          </a:p>
        </p:txBody>
      </p:sp>
      <p:sp>
        <p:nvSpPr>
          <p:cNvPr id="144" name="Google Shape;144;gc45cdbfa85_7_71"/>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Background: TensorFlow Lite and FlatBuffers</a:t>
            </a:r>
            <a:endParaRPr sz="3900">
              <a:latin typeface="Calibri"/>
              <a:ea typeface="Calibri"/>
              <a:cs typeface="Calibri"/>
              <a:sym typeface="Calibri"/>
            </a:endParaRPr>
          </a:p>
        </p:txBody>
      </p:sp>
      <p:sp>
        <p:nvSpPr>
          <p:cNvPr id="145" name="Google Shape;145;gc45cdbfa85_7_71"/>
          <p:cNvSpPr txBox="1"/>
          <p:nvPr/>
        </p:nvSpPr>
        <p:spPr>
          <a:xfrm>
            <a:off x="593400" y="1882375"/>
            <a:ext cx="110052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lang="en-GB" sz="1800">
                <a:latin typeface="Calibri"/>
                <a:ea typeface="Calibri"/>
                <a:cs typeface="Calibri"/>
                <a:sym typeface="Calibri"/>
              </a:rPr>
              <a:t>TensorFlow Lite models are saved using an optimized file extension based on FlatBuffers, namely </a:t>
            </a:r>
            <a:r>
              <a:rPr lang="en-GB" sz="1600">
                <a:latin typeface="Courier New"/>
                <a:ea typeface="Courier New"/>
                <a:cs typeface="Courier New"/>
                <a:sym typeface="Courier New"/>
              </a:rPr>
              <a:t>.tflite</a:t>
            </a:r>
            <a:endParaRPr sz="1600">
              <a:latin typeface="Courier New"/>
              <a:ea typeface="Courier New"/>
              <a:cs typeface="Courier New"/>
              <a:sym typeface="Courier New"/>
            </a:endParaRPr>
          </a:p>
        </p:txBody>
      </p:sp>
      <p:sp>
        <p:nvSpPr>
          <p:cNvPr id="146" name="Google Shape;146;gc45cdbfa85_7_71"/>
          <p:cNvSpPr txBox="1"/>
          <p:nvPr/>
        </p:nvSpPr>
        <p:spPr>
          <a:xfrm>
            <a:off x="593400" y="2403900"/>
            <a:ext cx="11005200" cy="1600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lang="en-GB" sz="1800">
                <a:latin typeface="Calibri"/>
                <a:ea typeface="Calibri"/>
                <a:cs typeface="Calibri"/>
                <a:sym typeface="Calibri"/>
              </a:rPr>
              <a:t>Using the </a:t>
            </a:r>
            <a:r>
              <a:rPr lang="en-GB" sz="1600">
                <a:latin typeface="Courier New"/>
                <a:ea typeface="Courier New"/>
                <a:cs typeface="Courier New"/>
                <a:sym typeface="Courier New"/>
              </a:rPr>
              <a:t>schema.fbs</a:t>
            </a:r>
            <a:r>
              <a:rPr lang="en-GB" sz="1800">
                <a:latin typeface="Calibri"/>
                <a:ea typeface="Calibri"/>
                <a:cs typeface="Calibri"/>
                <a:sym typeface="Calibri"/>
              </a:rPr>
              <a:t> </a:t>
            </a:r>
            <a:r>
              <a:rPr lang="en-GB" sz="1800">
                <a:latin typeface="Calibri"/>
                <a:ea typeface="Calibri"/>
                <a:cs typeface="Calibri"/>
                <a:sym typeface="Calibri"/>
              </a:rPr>
              <a:t>file provided by TensorFlow and the FlatBuffers schema compiler it is possible to</a:t>
            </a:r>
            <a:endParaRPr sz="1800">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a:p>
            <a:pPr indent="-342900" lvl="1" marL="914400" rtl="0" algn="l">
              <a:spcBef>
                <a:spcPts val="0"/>
              </a:spcBef>
              <a:spcAft>
                <a:spcPts val="0"/>
              </a:spcAft>
              <a:buSzPts val="1800"/>
              <a:buFont typeface="Calibri"/>
              <a:buChar char="➢"/>
            </a:pPr>
            <a:r>
              <a:rPr lang="en-GB" sz="1800">
                <a:latin typeface="Calibri"/>
                <a:ea typeface="Calibri"/>
                <a:cs typeface="Calibri"/>
                <a:sym typeface="Calibri"/>
              </a:rPr>
              <a:t>Generate Python helper classes to access and construct serialized data in the model</a:t>
            </a:r>
            <a:endParaRPr sz="1800">
              <a:latin typeface="Calibri"/>
              <a:ea typeface="Calibri"/>
              <a:cs typeface="Calibri"/>
              <a:sym typeface="Calibri"/>
            </a:endParaRPr>
          </a:p>
          <a:p>
            <a:pPr indent="-342900" lvl="1" marL="914400" rtl="0" algn="l">
              <a:spcBef>
                <a:spcPts val="0"/>
              </a:spcBef>
              <a:spcAft>
                <a:spcPts val="0"/>
              </a:spcAft>
              <a:buSzPts val="1800"/>
              <a:buFont typeface="Calibri"/>
              <a:buChar char="➢"/>
            </a:pPr>
            <a:r>
              <a:rPr lang="en-GB" sz="1800">
                <a:latin typeface="Calibri"/>
                <a:ea typeface="Calibri"/>
                <a:cs typeface="Calibri"/>
                <a:sym typeface="Calibri"/>
              </a:rPr>
              <a:t>Convert the model from binary to JSON</a:t>
            </a:r>
            <a:endParaRPr sz="1800">
              <a:latin typeface="Calibri"/>
              <a:ea typeface="Calibri"/>
              <a:cs typeface="Calibri"/>
              <a:sym typeface="Calibri"/>
            </a:endParaRPr>
          </a:p>
          <a:p>
            <a:pPr indent="0" lvl="0" marL="0" rtl="0" algn="l">
              <a:spcBef>
                <a:spcPts val="0"/>
              </a:spcBef>
              <a:spcAft>
                <a:spcPts val="0"/>
              </a:spcAft>
              <a:buNone/>
            </a:pPr>
            <a:r>
              <a:t/>
            </a:r>
            <a:endParaRPr b="1" sz="2000">
              <a:solidFill>
                <a:srgbClr val="990000"/>
              </a:solidFill>
              <a:latin typeface="Calibri"/>
              <a:ea typeface="Calibri"/>
              <a:cs typeface="Calibri"/>
              <a:sym typeface="Calibri"/>
            </a:endParaRPr>
          </a:p>
        </p:txBody>
      </p:sp>
      <p:sp>
        <p:nvSpPr>
          <p:cNvPr id="147" name="Google Shape;147;gc45cdbfa85_7_71"/>
          <p:cNvSpPr txBox="1"/>
          <p:nvPr/>
        </p:nvSpPr>
        <p:spPr>
          <a:xfrm>
            <a:off x="593400" y="3794875"/>
            <a:ext cx="99675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A TF Lite model can be represented as </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a </a:t>
            </a:r>
            <a:r>
              <a:rPr b="1" lang="en-GB" sz="1800">
                <a:solidFill>
                  <a:schemeClr val="dk1"/>
                </a:solidFill>
                <a:latin typeface="Calibri"/>
                <a:ea typeface="Calibri"/>
                <a:cs typeface="Calibri"/>
                <a:sym typeface="Calibri"/>
              </a:rPr>
              <a:t>read-only</a:t>
            </a:r>
            <a:r>
              <a:rPr lang="en-GB" sz="1800">
                <a:solidFill>
                  <a:schemeClr val="dk1"/>
                </a:solidFill>
                <a:latin typeface="Calibri"/>
                <a:ea typeface="Calibri"/>
                <a:cs typeface="Calibri"/>
                <a:sym typeface="Calibri"/>
              </a:rPr>
              <a:t> binary saved in the </a:t>
            </a:r>
            <a:r>
              <a:rPr lang="en-GB" sz="1600">
                <a:solidFill>
                  <a:schemeClr val="dk1"/>
                </a:solidFill>
                <a:latin typeface="Courier New"/>
                <a:ea typeface="Courier New"/>
                <a:cs typeface="Courier New"/>
                <a:sym typeface="Courier New"/>
              </a:rPr>
              <a:t>.tflite</a:t>
            </a:r>
            <a:r>
              <a:rPr lang="en-GB" sz="1800">
                <a:solidFill>
                  <a:schemeClr val="dk1"/>
                </a:solidFill>
                <a:latin typeface="Calibri"/>
                <a:ea typeface="Calibri"/>
                <a:cs typeface="Calibri"/>
                <a:sym typeface="Calibri"/>
              </a:rPr>
              <a:t> file extension</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a </a:t>
            </a:r>
            <a:r>
              <a:rPr b="1" lang="en-GB" sz="1800">
                <a:solidFill>
                  <a:schemeClr val="dk1"/>
                </a:solidFill>
                <a:latin typeface="Calibri"/>
                <a:ea typeface="Calibri"/>
                <a:cs typeface="Calibri"/>
                <a:sym typeface="Calibri"/>
              </a:rPr>
              <a:t>read/write</a:t>
            </a:r>
            <a:r>
              <a:rPr lang="en-GB" sz="1800">
                <a:solidFill>
                  <a:schemeClr val="dk1"/>
                </a:solidFill>
                <a:latin typeface="Calibri"/>
                <a:ea typeface="Calibri"/>
                <a:cs typeface="Calibri"/>
                <a:sym typeface="Calibri"/>
              </a:rPr>
              <a:t> JSON  saved in the </a:t>
            </a:r>
            <a:r>
              <a:rPr lang="en-GB" sz="1600">
                <a:solidFill>
                  <a:schemeClr val="dk1"/>
                </a:solidFill>
                <a:latin typeface="Courier New"/>
                <a:ea typeface="Courier New"/>
                <a:cs typeface="Courier New"/>
                <a:sym typeface="Courier New"/>
              </a:rPr>
              <a:t>.json</a:t>
            </a:r>
            <a:r>
              <a:rPr lang="en-GB" sz="1800">
                <a:solidFill>
                  <a:schemeClr val="dk1"/>
                </a:solidFill>
                <a:latin typeface="Calibri"/>
                <a:ea typeface="Calibri"/>
                <a:cs typeface="Calibri"/>
                <a:sym typeface="Calibri"/>
              </a:rPr>
              <a:t> file extension </a:t>
            </a:r>
            <a:endParaRPr/>
          </a:p>
        </p:txBody>
      </p:sp>
      <p:sp>
        <p:nvSpPr>
          <p:cNvPr id="148" name="Google Shape;148;gc45cdbfa85_7_71"/>
          <p:cNvSpPr txBox="1"/>
          <p:nvPr/>
        </p:nvSpPr>
        <p:spPr>
          <a:xfrm>
            <a:off x="593400" y="4979575"/>
            <a:ext cx="9177000" cy="769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rPr b="1" lang="en-GB" sz="2000">
                <a:solidFill>
                  <a:srgbClr val="990000"/>
                </a:solidFill>
                <a:latin typeface="Calibri"/>
                <a:ea typeface="Calibri"/>
                <a:cs typeface="Calibri"/>
                <a:sym typeface="Calibri"/>
              </a:rPr>
              <a:t>⇒ TensorFlow Lite models can be freely modified once converted to JSON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descr="TUM – Technical University of Munich" id="154" name="Google Shape;154;gc45cdbfa85_7_42"/>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155" name="Google Shape;155;gc45cdbfa85_7_42"/>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56" name="Google Shape;156;gc45cdbfa85_7_42"/>
          <p:cNvSpPr txBox="1"/>
          <p:nvPr/>
        </p:nvSpPr>
        <p:spPr>
          <a:xfrm>
            <a:off x="381975" y="6333125"/>
            <a:ext cx="10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 Fnayou</a:t>
            </a:r>
            <a:endParaRPr/>
          </a:p>
        </p:txBody>
      </p:sp>
      <p:sp>
        <p:nvSpPr>
          <p:cNvPr id="157" name="Google Shape;157;gc45cdbfa85_7_42"/>
          <p:cNvSpPr txBox="1"/>
          <p:nvPr/>
        </p:nvSpPr>
        <p:spPr>
          <a:xfrm>
            <a:off x="381975" y="531000"/>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Problem Statement</a:t>
            </a:r>
            <a:endParaRPr sz="3900">
              <a:latin typeface="Calibri"/>
              <a:ea typeface="Calibri"/>
              <a:cs typeface="Calibri"/>
              <a:sym typeface="Calibri"/>
            </a:endParaRPr>
          </a:p>
        </p:txBody>
      </p:sp>
      <p:sp>
        <p:nvSpPr>
          <p:cNvPr id="158" name="Google Shape;158;gc45cdbfa85_7_42"/>
          <p:cNvSpPr txBox="1"/>
          <p:nvPr/>
        </p:nvSpPr>
        <p:spPr>
          <a:xfrm>
            <a:off x="604200" y="1729975"/>
            <a:ext cx="43833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lang="en-GB" sz="1800">
                <a:latin typeface="Calibri"/>
                <a:ea typeface="Calibri"/>
                <a:cs typeface="Calibri"/>
                <a:sym typeface="Calibri"/>
              </a:rPr>
              <a:t>The Edge TPU Compiler </a:t>
            </a:r>
            <a:endParaRPr sz="1800">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a:p>
            <a:pPr indent="-342900" lvl="1" marL="914400" rtl="0" algn="l">
              <a:spcBef>
                <a:spcPts val="0"/>
              </a:spcBef>
              <a:spcAft>
                <a:spcPts val="0"/>
              </a:spcAft>
              <a:buSzPts val="1800"/>
              <a:buFont typeface="Calibri"/>
              <a:buChar char="➢"/>
            </a:pPr>
            <a:r>
              <a:rPr lang="en-GB" sz="1800">
                <a:latin typeface="Calibri"/>
                <a:ea typeface="Calibri"/>
                <a:cs typeface="Calibri"/>
                <a:sym typeface="Calibri"/>
              </a:rPr>
              <a:t>analyses  the operations present in the model</a:t>
            </a:r>
            <a:endParaRPr sz="1800">
              <a:latin typeface="Calibri"/>
              <a:ea typeface="Calibri"/>
              <a:cs typeface="Calibri"/>
              <a:sym typeface="Calibri"/>
            </a:endParaRPr>
          </a:p>
          <a:p>
            <a:pPr indent="0" lvl="0" marL="914400" rtl="0" algn="l">
              <a:spcBef>
                <a:spcPts val="0"/>
              </a:spcBef>
              <a:spcAft>
                <a:spcPts val="0"/>
              </a:spcAft>
              <a:buNone/>
            </a:pPr>
            <a:r>
              <a:t/>
            </a:r>
            <a:endParaRPr sz="1800">
              <a:latin typeface="Calibri"/>
              <a:ea typeface="Calibri"/>
              <a:cs typeface="Calibri"/>
              <a:sym typeface="Calibri"/>
            </a:endParaRPr>
          </a:p>
          <a:p>
            <a:pPr indent="-342900" lvl="1" marL="914400" rtl="0" algn="l">
              <a:spcBef>
                <a:spcPts val="0"/>
              </a:spcBef>
              <a:spcAft>
                <a:spcPts val="0"/>
              </a:spcAft>
              <a:buSzPts val="1800"/>
              <a:buFont typeface="Calibri"/>
              <a:buChar char="➢"/>
            </a:pPr>
            <a:r>
              <a:rPr lang="en-GB" sz="1800">
                <a:latin typeface="Calibri"/>
                <a:ea typeface="Calibri"/>
                <a:cs typeface="Calibri"/>
                <a:sym typeface="Calibri"/>
              </a:rPr>
              <a:t>stops </a:t>
            </a:r>
            <a:r>
              <a:rPr lang="en-GB" sz="1800">
                <a:solidFill>
                  <a:schemeClr val="dk1"/>
                </a:solidFill>
                <a:latin typeface="Calibri"/>
                <a:ea typeface="Calibri"/>
                <a:cs typeface="Calibri"/>
                <a:sym typeface="Calibri"/>
              </a:rPr>
              <a:t>When an unsupported operations is encountered</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GB" sz="1800">
                <a:solidFill>
                  <a:schemeClr val="dk1"/>
                </a:solidFill>
                <a:latin typeface="Calibri"/>
                <a:ea typeface="Calibri"/>
                <a:cs typeface="Calibri"/>
                <a:sym typeface="Calibri"/>
              </a:rPr>
              <a:t>⇒ </a:t>
            </a:r>
            <a:r>
              <a:rPr b="1" lang="en-GB" sz="1800">
                <a:solidFill>
                  <a:schemeClr val="dk1"/>
                </a:solidFill>
                <a:latin typeface="Calibri"/>
                <a:ea typeface="Calibri"/>
                <a:cs typeface="Calibri"/>
                <a:sym typeface="Calibri"/>
              </a:rPr>
              <a:t>Only one </a:t>
            </a:r>
            <a:r>
              <a:rPr lang="en-GB" sz="1800">
                <a:solidFill>
                  <a:schemeClr val="dk1"/>
                </a:solidFill>
                <a:latin typeface="Calibri"/>
                <a:ea typeface="Calibri"/>
                <a:cs typeface="Calibri"/>
                <a:sym typeface="Calibri"/>
              </a:rPr>
              <a:t>portion of the model can be mapped to the Edge TPU</a:t>
            </a:r>
            <a:endParaRPr sz="1800">
              <a:solidFill>
                <a:schemeClr val="dk1"/>
              </a:solidFill>
              <a:latin typeface="Calibri"/>
              <a:ea typeface="Calibri"/>
              <a:cs typeface="Calibri"/>
              <a:sym typeface="Calibri"/>
            </a:endParaRPr>
          </a:p>
        </p:txBody>
      </p:sp>
      <p:pic>
        <p:nvPicPr>
          <p:cNvPr id="159" name="Google Shape;159;gc45cdbfa85_7_42"/>
          <p:cNvPicPr preferRelativeResize="0"/>
          <p:nvPr/>
        </p:nvPicPr>
        <p:blipFill>
          <a:blip r:embed="rId4">
            <a:alphaModFix/>
          </a:blip>
          <a:stretch>
            <a:fillRect/>
          </a:stretch>
        </p:blipFill>
        <p:spPr>
          <a:xfrm>
            <a:off x="5737344" y="1577587"/>
            <a:ext cx="5871927" cy="4539275"/>
          </a:xfrm>
          <a:prstGeom prst="rect">
            <a:avLst/>
          </a:prstGeom>
          <a:noFill/>
          <a:ln>
            <a:noFill/>
          </a:ln>
        </p:spPr>
      </p:pic>
      <p:sp>
        <p:nvSpPr>
          <p:cNvPr id="160" name="Google Shape;160;gc45cdbfa85_7_42"/>
          <p:cNvSpPr txBox="1"/>
          <p:nvPr/>
        </p:nvSpPr>
        <p:spPr>
          <a:xfrm>
            <a:off x="7422314" y="6211675"/>
            <a:ext cx="2502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Behavior of the Edge TPU Compiler</a:t>
            </a:r>
            <a:r>
              <a:rPr lang="en-GB" sz="1000"/>
              <a:t>  [6]</a:t>
            </a:r>
            <a:endParaRPr sz="1000"/>
          </a:p>
        </p:txBody>
      </p:sp>
      <p:sp>
        <p:nvSpPr>
          <p:cNvPr id="161" name="Google Shape;161;gc45cdbfa85_7_42"/>
          <p:cNvSpPr txBox="1"/>
          <p:nvPr/>
        </p:nvSpPr>
        <p:spPr>
          <a:xfrm>
            <a:off x="604200" y="4456675"/>
            <a:ext cx="4383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The Edge TPU Compiler is closed-source software</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GB" sz="1800">
                <a:solidFill>
                  <a:schemeClr val="dk1"/>
                </a:solidFill>
                <a:latin typeface="Calibri"/>
                <a:ea typeface="Calibri"/>
                <a:cs typeface="Calibri"/>
                <a:sym typeface="Calibri"/>
              </a:rPr>
              <a:t>⇒ </a:t>
            </a:r>
            <a:r>
              <a:rPr b="1" lang="en-GB" sz="1800">
                <a:solidFill>
                  <a:schemeClr val="dk1"/>
                </a:solidFill>
                <a:latin typeface="Calibri"/>
                <a:ea typeface="Calibri"/>
                <a:cs typeface="Calibri"/>
                <a:sym typeface="Calibri"/>
              </a:rPr>
              <a:t>Impossible </a:t>
            </a:r>
            <a:r>
              <a:rPr lang="en-GB" sz="1800">
                <a:solidFill>
                  <a:schemeClr val="dk1"/>
                </a:solidFill>
                <a:latin typeface="Calibri"/>
                <a:ea typeface="Calibri"/>
                <a:cs typeface="Calibri"/>
                <a:sym typeface="Calibri"/>
              </a:rPr>
              <a:t>to change internal behavior</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descr="TUM – Technical University of Munich" id="167" name="Google Shape;167;gc7571e58bf_1_3"/>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168" name="Google Shape;168;gc7571e58bf_1_3"/>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69" name="Google Shape;169;gc7571e58bf_1_3"/>
          <p:cNvSpPr txBox="1"/>
          <p:nvPr/>
        </p:nvSpPr>
        <p:spPr>
          <a:xfrm>
            <a:off x="381975" y="6333125"/>
            <a:ext cx="10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 Fnayou</a:t>
            </a:r>
            <a:endParaRPr/>
          </a:p>
        </p:txBody>
      </p:sp>
      <p:sp>
        <p:nvSpPr>
          <p:cNvPr id="170" name="Google Shape;170;gc7571e58bf_1_3"/>
          <p:cNvSpPr txBox="1"/>
          <p:nvPr/>
        </p:nvSpPr>
        <p:spPr>
          <a:xfrm>
            <a:off x="381975" y="531000"/>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Problem Statement: Desired Behavior</a:t>
            </a:r>
            <a:endParaRPr sz="3900">
              <a:latin typeface="Calibri"/>
              <a:ea typeface="Calibri"/>
              <a:cs typeface="Calibri"/>
              <a:sym typeface="Calibri"/>
            </a:endParaRPr>
          </a:p>
        </p:txBody>
      </p:sp>
      <p:sp>
        <p:nvSpPr>
          <p:cNvPr id="171" name="Google Shape;171;gc7571e58bf_1_3"/>
          <p:cNvSpPr txBox="1"/>
          <p:nvPr/>
        </p:nvSpPr>
        <p:spPr>
          <a:xfrm>
            <a:off x="604200" y="1729975"/>
            <a:ext cx="10983600" cy="738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lang="en-GB" sz="1800">
                <a:solidFill>
                  <a:schemeClr val="dk1"/>
                </a:solidFill>
                <a:latin typeface="Calibri"/>
                <a:ea typeface="Calibri"/>
                <a:cs typeface="Calibri"/>
                <a:sym typeface="Calibri"/>
              </a:rPr>
              <a:t>The described  behavior makes the execution of an efficient operation-mapping generated by the DSE analysis </a:t>
            </a:r>
            <a:r>
              <a:rPr b="1" lang="en-GB" sz="1800">
                <a:solidFill>
                  <a:srgbClr val="B45F06"/>
                </a:solidFill>
                <a:latin typeface="Calibri"/>
                <a:ea typeface="Calibri"/>
                <a:cs typeface="Calibri"/>
                <a:sym typeface="Calibri"/>
              </a:rPr>
              <a:t>impossible</a:t>
            </a:r>
            <a:r>
              <a:rPr lang="en-GB" sz="1800">
                <a:solidFill>
                  <a:schemeClr val="dk1"/>
                </a:solidFill>
                <a:latin typeface="Calibri"/>
                <a:ea typeface="Calibri"/>
                <a:cs typeface="Calibri"/>
                <a:sym typeface="Calibri"/>
              </a:rPr>
              <a:t> to realize</a:t>
            </a:r>
            <a:endParaRPr sz="1800">
              <a:solidFill>
                <a:schemeClr val="dk1"/>
              </a:solidFill>
              <a:latin typeface="Calibri"/>
              <a:ea typeface="Calibri"/>
              <a:cs typeface="Calibri"/>
              <a:sym typeface="Calibri"/>
            </a:endParaRPr>
          </a:p>
        </p:txBody>
      </p:sp>
      <p:pic>
        <p:nvPicPr>
          <p:cNvPr id="172" name="Google Shape;172;gc7571e58bf_1_3"/>
          <p:cNvPicPr preferRelativeResize="0"/>
          <p:nvPr/>
        </p:nvPicPr>
        <p:blipFill>
          <a:blip r:embed="rId4">
            <a:alphaModFix/>
          </a:blip>
          <a:stretch>
            <a:fillRect/>
          </a:stretch>
        </p:blipFill>
        <p:spPr>
          <a:xfrm>
            <a:off x="152400" y="4006375"/>
            <a:ext cx="11887186" cy="1763209"/>
          </a:xfrm>
          <a:prstGeom prst="rect">
            <a:avLst/>
          </a:prstGeom>
          <a:noFill/>
          <a:ln>
            <a:noFill/>
          </a:ln>
        </p:spPr>
      </p:pic>
      <p:sp>
        <p:nvSpPr>
          <p:cNvPr id="173" name="Google Shape;173;gc7571e58bf_1_3"/>
          <p:cNvSpPr txBox="1"/>
          <p:nvPr/>
        </p:nvSpPr>
        <p:spPr>
          <a:xfrm>
            <a:off x="604200" y="2149825"/>
            <a:ext cx="10983600" cy="1293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The proposed solution succeeds at overcoming this challenge </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a:p>
            <a:pPr indent="0" lvl="0" marL="1371600" rtl="0" algn="l">
              <a:spcBef>
                <a:spcPts val="0"/>
              </a:spcBef>
              <a:spcAft>
                <a:spcPts val="0"/>
              </a:spcAft>
              <a:buNone/>
            </a:pPr>
            <a:r>
              <a:rPr lang="en-GB" sz="1800">
                <a:solidFill>
                  <a:schemeClr val="dk1"/>
                </a:solidFill>
                <a:latin typeface="Calibri"/>
                <a:ea typeface="Calibri"/>
                <a:cs typeface="Calibri"/>
                <a:sym typeface="Calibri"/>
              </a:rPr>
              <a:t>⇒ Allows mapping of any operation either to the Edge TPU or to the CPU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descr="TUM – Technical University of Munich" id="179" name="Google Shape;179;gc45cdbfa85_7_21"/>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180" name="Google Shape;180;gc45cdbfa85_7_2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81" name="Google Shape;181;gc45cdbfa85_7_21"/>
          <p:cNvSpPr txBox="1"/>
          <p:nvPr/>
        </p:nvSpPr>
        <p:spPr>
          <a:xfrm>
            <a:off x="381975" y="6333125"/>
            <a:ext cx="10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 Fnayou</a:t>
            </a:r>
            <a:endParaRPr/>
          </a:p>
        </p:txBody>
      </p:sp>
      <p:sp>
        <p:nvSpPr>
          <p:cNvPr id="182" name="Google Shape;182;gc45cdbfa85_7_21"/>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Related Work: Software Level Approaches</a:t>
            </a:r>
            <a:endParaRPr sz="3900">
              <a:latin typeface="Calibri"/>
              <a:ea typeface="Calibri"/>
              <a:cs typeface="Calibri"/>
              <a:sym typeface="Calibri"/>
            </a:endParaRPr>
          </a:p>
        </p:txBody>
      </p:sp>
      <p:sp>
        <p:nvSpPr>
          <p:cNvPr id="183" name="Google Shape;183;gc45cdbfa85_7_21"/>
          <p:cNvSpPr txBox="1"/>
          <p:nvPr/>
        </p:nvSpPr>
        <p:spPr>
          <a:xfrm>
            <a:off x="604200" y="1729975"/>
            <a:ext cx="5558400" cy="3786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b="1" lang="en-GB" sz="1800">
                <a:solidFill>
                  <a:schemeClr val="dk1"/>
                </a:solidFill>
                <a:latin typeface="Calibri"/>
                <a:ea typeface="Calibri"/>
                <a:cs typeface="Calibri"/>
                <a:sym typeface="Calibri"/>
              </a:rPr>
              <a:t>Virtualizing AI at the Distributed Edge [7]</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a:p>
            <a:pPr indent="-342900" lvl="1" marL="914400" rtl="0" algn="l">
              <a:spcBef>
                <a:spcPts val="0"/>
              </a:spcBef>
              <a:spcAft>
                <a:spcPts val="0"/>
              </a:spcAft>
              <a:buSzPts val="1800"/>
              <a:buFont typeface="Calibri"/>
              <a:buChar char="➢"/>
            </a:pPr>
            <a:r>
              <a:rPr lang="en-GB" sz="1800">
                <a:solidFill>
                  <a:schemeClr val="dk1"/>
                </a:solidFill>
                <a:latin typeface="Calibri"/>
                <a:ea typeface="Calibri"/>
                <a:cs typeface="Calibri"/>
                <a:sym typeface="Calibri"/>
              </a:rPr>
              <a:t>Based on the IoT virtualization concept</a:t>
            </a:r>
            <a:endParaRPr sz="1800">
              <a:solidFill>
                <a:schemeClr val="dk1"/>
              </a:solidFill>
              <a:latin typeface="Calibri"/>
              <a:ea typeface="Calibri"/>
              <a:cs typeface="Calibri"/>
              <a:sym typeface="Calibri"/>
            </a:endParaRPr>
          </a:p>
          <a:p>
            <a:pPr indent="0" lvl="0" marL="914400" rtl="0" algn="l">
              <a:spcBef>
                <a:spcPts val="0"/>
              </a:spcBef>
              <a:spcAft>
                <a:spcPts val="0"/>
              </a:spcAft>
              <a:buNone/>
            </a:pPr>
            <a:r>
              <a:t/>
            </a:r>
            <a:endParaRPr sz="1800">
              <a:solidFill>
                <a:schemeClr val="dk1"/>
              </a:solidFill>
              <a:latin typeface="Calibri"/>
              <a:ea typeface="Calibri"/>
              <a:cs typeface="Calibri"/>
              <a:sym typeface="Calibri"/>
            </a:endParaRPr>
          </a:p>
          <a:p>
            <a:pPr indent="-342900" lvl="1" marL="914400" rtl="0" algn="l">
              <a:spcBef>
                <a:spcPts val="0"/>
              </a:spcBef>
              <a:spcAft>
                <a:spcPts val="0"/>
              </a:spcAft>
              <a:buSzPts val="1800"/>
              <a:buFont typeface="Calibri"/>
              <a:buChar char="➢"/>
            </a:pPr>
            <a:r>
              <a:rPr lang="en-GB" sz="1800">
                <a:solidFill>
                  <a:schemeClr val="dk1"/>
                </a:solidFill>
                <a:latin typeface="Calibri"/>
                <a:ea typeface="Calibri"/>
                <a:cs typeface="Calibri"/>
                <a:sym typeface="Calibri"/>
              </a:rPr>
              <a:t>Design of a virtualization layer responsible for the semantic description of AI-embedded IoT devices</a:t>
            </a:r>
            <a:endParaRPr sz="1800">
              <a:solidFill>
                <a:schemeClr val="dk1"/>
              </a:solidFill>
              <a:latin typeface="Calibri"/>
              <a:ea typeface="Calibri"/>
              <a:cs typeface="Calibri"/>
              <a:sym typeface="Calibri"/>
            </a:endParaRPr>
          </a:p>
          <a:p>
            <a:pPr indent="0" lvl="0" marL="91440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GB" sz="1800">
                <a:solidFill>
                  <a:schemeClr val="dk1"/>
                </a:solidFill>
                <a:latin typeface="Calibri"/>
                <a:ea typeface="Calibri"/>
                <a:cs typeface="Calibri"/>
                <a:sym typeface="Calibri"/>
              </a:rPr>
              <a:t>⇒ Relieving the pressure on constrained devices</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GB" sz="1800">
                <a:solidFill>
                  <a:schemeClr val="dk1"/>
                </a:solidFill>
                <a:latin typeface="Calibri"/>
                <a:ea typeface="Calibri"/>
                <a:cs typeface="Calibri"/>
                <a:sym typeface="Calibri"/>
              </a:rPr>
              <a:t>⇒ T</a:t>
            </a:r>
            <a:r>
              <a:rPr lang="en-GB" sz="1800">
                <a:solidFill>
                  <a:schemeClr val="dk1"/>
                </a:solidFill>
                <a:latin typeface="Calibri"/>
                <a:ea typeface="Calibri"/>
                <a:cs typeface="Calibri"/>
                <a:sym typeface="Calibri"/>
              </a:rPr>
              <a:t>argeting interoperability among AI-powered platforms.</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gc45cdbfa85_7_21"/>
          <p:cNvSpPr txBox="1"/>
          <p:nvPr/>
        </p:nvSpPr>
        <p:spPr>
          <a:xfrm>
            <a:off x="6162600" y="1729975"/>
            <a:ext cx="5558400" cy="4063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b="1" lang="en-GB" sz="1800">
                <a:solidFill>
                  <a:schemeClr val="dk1"/>
                </a:solidFill>
                <a:latin typeface="Calibri"/>
                <a:ea typeface="Calibri"/>
                <a:cs typeface="Calibri"/>
                <a:sym typeface="Calibri"/>
              </a:rPr>
              <a:t>ADaptive Synchronous Parallel [8]</a:t>
            </a:r>
            <a:endParaRPr b="1"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sz="1800">
              <a:solidFill>
                <a:schemeClr val="dk1"/>
              </a:solidFill>
              <a:latin typeface="Calibri"/>
              <a:ea typeface="Calibri"/>
              <a:cs typeface="Calibri"/>
              <a:sym typeface="Calibri"/>
            </a:endParaRPr>
          </a:p>
          <a:p>
            <a:pPr indent="-342900" lvl="1" marL="914400" rtl="0" algn="l">
              <a:spcBef>
                <a:spcPts val="0"/>
              </a:spcBef>
              <a:spcAft>
                <a:spcPts val="0"/>
              </a:spcAft>
              <a:buSzPts val="1800"/>
              <a:buFont typeface="Calibri"/>
              <a:buChar char="➢"/>
            </a:pPr>
            <a:r>
              <a:rPr lang="en-GB" sz="1800">
                <a:solidFill>
                  <a:schemeClr val="dk1"/>
                </a:solidFill>
                <a:latin typeface="Calibri"/>
                <a:ea typeface="Calibri"/>
                <a:cs typeface="Calibri"/>
                <a:sym typeface="Calibri"/>
              </a:rPr>
              <a:t>a parameter synchronization model </a:t>
            </a:r>
            <a:endParaRPr sz="1800">
              <a:solidFill>
                <a:schemeClr val="dk1"/>
              </a:solidFill>
              <a:latin typeface="Calibri"/>
              <a:ea typeface="Calibri"/>
              <a:cs typeface="Calibri"/>
              <a:sym typeface="Calibri"/>
            </a:endParaRPr>
          </a:p>
          <a:p>
            <a:pPr indent="0" lvl="0" marL="91440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GB" sz="1800">
                <a:solidFill>
                  <a:schemeClr val="dk1"/>
                </a:solidFill>
                <a:latin typeface="Calibri"/>
                <a:ea typeface="Calibri"/>
                <a:cs typeface="Calibri"/>
                <a:sym typeface="Calibri"/>
              </a:rPr>
              <a:t>⇒ D</a:t>
            </a:r>
            <a:r>
              <a:rPr lang="en-GB" sz="1800">
                <a:solidFill>
                  <a:schemeClr val="dk1"/>
                </a:solidFill>
                <a:latin typeface="Calibri"/>
                <a:ea typeface="Calibri"/>
                <a:cs typeface="Calibri"/>
                <a:sym typeface="Calibri"/>
              </a:rPr>
              <a:t>ecreasing waiting time to a minimum while maintaining an optimized usage of computational resources.</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descr="TUM – Technical University of Munich" id="190" name="Google Shape;190;gc3586ba9d1_0_11"/>
          <p:cNvPicPr preferRelativeResize="0"/>
          <p:nvPr/>
        </p:nvPicPr>
        <p:blipFill rotWithShape="1">
          <a:blip r:embed="rId3">
            <a:alphaModFix/>
          </a:blip>
          <a:srcRect b="0" l="0" r="0" t="0"/>
          <a:stretch/>
        </p:blipFill>
        <p:spPr>
          <a:xfrm>
            <a:off x="10575000" y="531000"/>
            <a:ext cx="1034280" cy="504360"/>
          </a:xfrm>
          <a:prstGeom prst="rect">
            <a:avLst/>
          </a:prstGeom>
          <a:noFill/>
          <a:ln>
            <a:noFill/>
          </a:ln>
        </p:spPr>
      </p:pic>
      <p:sp>
        <p:nvSpPr>
          <p:cNvPr id="191" name="Google Shape;191;gc3586ba9d1_0_11"/>
          <p:cNvSpPr txBox="1"/>
          <p:nvPr>
            <p:ph idx="12" type="sldNum"/>
          </p:nvPr>
        </p:nvSpPr>
        <p:spPr>
          <a:xfrm>
            <a:off x="11409045" y="6333134"/>
            <a:ext cx="731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92" name="Google Shape;192;gc3586ba9d1_0_11"/>
          <p:cNvSpPr txBox="1"/>
          <p:nvPr/>
        </p:nvSpPr>
        <p:spPr>
          <a:xfrm>
            <a:off x="381975" y="6333125"/>
            <a:ext cx="103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 Fnayou</a:t>
            </a:r>
            <a:endParaRPr/>
          </a:p>
        </p:txBody>
      </p:sp>
      <p:sp>
        <p:nvSpPr>
          <p:cNvPr id="193" name="Google Shape;193;gc3586ba9d1_0_11"/>
          <p:cNvSpPr txBox="1"/>
          <p:nvPr/>
        </p:nvSpPr>
        <p:spPr>
          <a:xfrm>
            <a:off x="381975" y="390625"/>
            <a:ext cx="9967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900">
                <a:latin typeface="Calibri"/>
                <a:ea typeface="Calibri"/>
                <a:cs typeface="Calibri"/>
                <a:sym typeface="Calibri"/>
              </a:rPr>
              <a:t>Related Work: Upgrading a TF Lite model</a:t>
            </a:r>
            <a:endParaRPr sz="3900">
              <a:latin typeface="Calibri"/>
              <a:ea typeface="Calibri"/>
              <a:cs typeface="Calibri"/>
              <a:sym typeface="Calibri"/>
            </a:endParaRPr>
          </a:p>
        </p:txBody>
      </p:sp>
      <p:sp>
        <p:nvSpPr>
          <p:cNvPr id="194" name="Google Shape;194;gc3586ba9d1_0_11"/>
          <p:cNvSpPr txBox="1"/>
          <p:nvPr/>
        </p:nvSpPr>
        <p:spPr>
          <a:xfrm>
            <a:off x="604200" y="1577575"/>
            <a:ext cx="55584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b="1" lang="en-GB" sz="1800">
                <a:solidFill>
                  <a:schemeClr val="dk1"/>
                </a:solidFill>
                <a:latin typeface="Calibri"/>
                <a:ea typeface="Calibri"/>
                <a:cs typeface="Calibri"/>
                <a:sym typeface="Calibri"/>
              </a:rPr>
              <a:t>Upgrading a TF Lite model to run Motion Blur on the Coral Edge TPU</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a:p>
            <a:pPr indent="-342900" lvl="1" marL="914400" rtl="0" algn="l">
              <a:spcBef>
                <a:spcPts val="0"/>
              </a:spcBef>
              <a:spcAft>
                <a:spcPts val="0"/>
              </a:spcAft>
              <a:buSzPts val="1800"/>
              <a:buFont typeface="Calibri"/>
              <a:buChar char="➢"/>
            </a:pPr>
            <a:r>
              <a:rPr lang="en-GB" sz="1800">
                <a:solidFill>
                  <a:schemeClr val="dk1"/>
                </a:solidFill>
                <a:latin typeface="Calibri"/>
                <a:ea typeface="Calibri"/>
                <a:cs typeface="Calibri"/>
                <a:sym typeface="Calibri"/>
              </a:rPr>
              <a:t>Converts TF Lite model to JSON </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Removes unsupported operations</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GB" sz="1800">
                <a:solidFill>
                  <a:schemeClr val="dk1"/>
                </a:solidFill>
                <a:latin typeface="Calibri"/>
                <a:ea typeface="Calibri"/>
                <a:cs typeface="Calibri"/>
                <a:sym typeface="Calibri"/>
              </a:rPr>
              <a:t>Changes Tensor data types</a:t>
            </a:r>
            <a:endParaRPr sz="1800">
              <a:solidFill>
                <a:schemeClr val="dk1"/>
              </a:solidFill>
              <a:latin typeface="Calibri"/>
              <a:ea typeface="Calibri"/>
              <a:cs typeface="Calibri"/>
              <a:sym typeface="Calibri"/>
            </a:endParaRPr>
          </a:p>
        </p:txBody>
      </p:sp>
      <p:pic>
        <p:nvPicPr>
          <p:cNvPr id="195" name="Google Shape;195;gc3586ba9d1_0_11"/>
          <p:cNvPicPr preferRelativeResize="0"/>
          <p:nvPr/>
        </p:nvPicPr>
        <p:blipFill>
          <a:blip r:embed="rId4">
            <a:alphaModFix/>
          </a:blip>
          <a:stretch>
            <a:fillRect/>
          </a:stretch>
        </p:blipFill>
        <p:spPr>
          <a:xfrm>
            <a:off x="1416363" y="3526475"/>
            <a:ext cx="2981738" cy="2704846"/>
          </a:xfrm>
          <a:prstGeom prst="rect">
            <a:avLst/>
          </a:prstGeom>
          <a:noFill/>
          <a:ln>
            <a:noFill/>
          </a:ln>
        </p:spPr>
      </p:pic>
      <p:pic>
        <p:nvPicPr>
          <p:cNvPr id="196" name="Google Shape;196;gc3586ba9d1_0_11"/>
          <p:cNvPicPr preferRelativeResize="0"/>
          <p:nvPr/>
        </p:nvPicPr>
        <p:blipFill rotWithShape="1">
          <a:blip r:embed="rId5">
            <a:alphaModFix/>
          </a:blip>
          <a:srcRect b="10549" l="11092" r="56339" t="8675"/>
          <a:stretch/>
        </p:blipFill>
        <p:spPr>
          <a:xfrm>
            <a:off x="8159925" y="1376650"/>
            <a:ext cx="1680875" cy="3025576"/>
          </a:xfrm>
          <a:prstGeom prst="rect">
            <a:avLst/>
          </a:prstGeom>
          <a:noFill/>
          <a:ln>
            <a:noFill/>
          </a:ln>
        </p:spPr>
      </p:pic>
      <p:pic>
        <p:nvPicPr>
          <p:cNvPr id="197" name="Google Shape;197;gc3586ba9d1_0_11"/>
          <p:cNvPicPr preferRelativeResize="0"/>
          <p:nvPr/>
        </p:nvPicPr>
        <p:blipFill rotWithShape="1">
          <a:blip r:embed="rId6">
            <a:alphaModFix/>
          </a:blip>
          <a:srcRect b="12240" l="14768" r="13469" t="13165"/>
          <a:stretch/>
        </p:blipFill>
        <p:spPr>
          <a:xfrm>
            <a:off x="7141763" y="4512600"/>
            <a:ext cx="3717199" cy="1744325"/>
          </a:xfrm>
          <a:prstGeom prst="rect">
            <a:avLst/>
          </a:prstGeom>
          <a:noFill/>
          <a:ln>
            <a:noFill/>
          </a:ln>
        </p:spPr>
      </p:pic>
      <p:sp>
        <p:nvSpPr>
          <p:cNvPr id="198" name="Google Shape;198;gc3586ba9d1_0_11"/>
          <p:cNvSpPr txBox="1"/>
          <p:nvPr/>
        </p:nvSpPr>
        <p:spPr>
          <a:xfrm>
            <a:off x="2203133" y="6333125"/>
            <a:ext cx="140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MotionBlur effect </a:t>
            </a:r>
            <a:r>
              <a:rPr lang="en-GB" sz="1000"/>
              <a:t>  [9]</a:t>
            </a:r>
            <a:endParaRPr sz="1000"/>
          </a:p>
        </p:txBody>
      </p:sp>
      <p:sp>
        <p:nvSpPr>
          <p:cNvPr id="199" name="Google Shape;199;gc3586ba9d1_0_11"/>
          <p:cNvSpPr txBox="1"/>
          <p:nvPr/>
        </p:nvSpPr>
        <p:spPr>
          <a:xfrm>
            <a:off x="7141712" y="6287675"/>
            <a:ext cx="371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Model used to achieve MotionBlur visualized using Netron</a:t>
            </a:r>
            <a:r>
              <a:rPr lang="en-GB" sz="1000"/>
              <a:t>  [9]</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